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4"/>
  </p:notesMasterIdLst>
  <p:sldIdLst>
    <p:sldId id="271" r:id="rId2"/>
    <p:sldId id="272" r:id="rId3"/>
    <p:sldId id="283" r:id="rId4"/>
    <p:sldId id="298" r:id="rId5"/>
    <p:sldId id="299" r:id="rId6"/>
    <p:sldId id="314" r:id="rId7"/>
    <p:sldId id="301" r:id="rId8"/>
    <p:sldId id="302" r:id="rId9"/>
    <p:sldId id="306" r:id="rId10"/>
    <p:sldId id="303" r:id="rId11"/>
    <p:sldId id="304" r:id="rId12"/>
    <p:sldId id="305" r:id="rId13"/>
    <p:sldId id="309" r:id="rId14"/>
    <p:sldId id="308" r:id="rId15"/>
    <p:sldId id="311" r:id="rId16"/>
    <p:sldId id="313" r:id="rId17"/>
    <p:sldId id="310" r:id="rId18"/>
    <p:sldId id="315" r:id="rId19"/>
    <p:sldId id="300" r:id="rId20"/>
    <p:sldId id="316" r:id="rId21"/>
    <p:sldId id="297" r:id="rId22"/>
    <p:sldId id="270" r:id="rId23"/>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5" d="100"/>
          <a:sy n="85" d="100"/>
        </p:scale>
        <p:origin x="-619" y="-8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F94F1F9-670B-4BD8-A79A-22FF1A005646}" type="datetimeFigureOut">
              <a:rPr lang="en-US" smtClean="0"/>
              <a:t>9/23/2016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0488F4B-C8AB-4DED-82A3-6F6C06D43A36}" type="slidenum">
              <a:rPr lang="en-US" smtClean="0"/>
              <a:t>‹#›</a:t>
            </a:fld>
            <a:endParaRPr lang="en-US"/>
          </a:p>
        </p:txBody>
      </p:sp>
    </p:spTree>
    <p:extLst>
      <p:ext uri="{BB962C8B-B14F-4D97-AF65-F5344CB8AC3E}">
        <p14:creationId xmlns:p14="http://schemas.microsoft.com/office/powerpoint/2010/main" val="2943650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1</a:t>
            </a:fld>
            <a:endParaRPr lang="en-US"/>
          </a:p>
        </p:txBody>
      </p:sp>
    </p:spTree>
    <p:extLst>
      <p:ext uri="{BB962C8B-B14F-4D97-AF65-F5344CB8AC3E}">
        <p14:creationId xmlns:p14="http://schemas.microsoft.com/office/powerpoint/2010/main" val="340398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2</a:t>
            </a:fld>
            <a:endParaRPr lang="en-US"/>
          </a:p>
        </p:txBody>
      </p:sp>
    </p:spTree>
    <p:extLst>
      <p:ext uri="{BB962C8B-B14F-4D97-AF65-F5344CB8AC3E}">
        <p14:creationId xmlns:p14="http://schemas.microsoft.com/office/powerpoint/2010/main" val="3498210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3</a:t>
            </a:fld>
            <a:endParaRPr lang="en-US"/>
          </a:p>
        </p:txBody>
      </p:sp>
    </p:spTree>
    <p:extLst>
      <p:ext uri="{BB962C8B-B14F-4D97-AF65-F5344CB8AC3E}">
        <p14:creationId xmlns:p14="http://schemas.microsoft.com/office/powerpoint/2010/main" val="2271166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4</a:t>
            </a:fld>
            <a:endParaRPr lang="en-US"/>
          </a:p>
        </p:txBody>
      </p:sp>
    </p:spTree>
    <p:extLst>
      <p:ext uri="{BB962C8B-B14F-4D97-AF65-F5344CB8AC3E}">
        <p14:creationId xmlns:p14="http://schemas.microsoft.com/office/powerpoint/2010/main" val="2271166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21</a:t>
            </a:fld>
            <a:endParaRPr lang="en-US"/>
          </a:p>
        </p:txBody>
      </p:sp>
    </p:spTree>
    <p:extLst>
      <p:ext uri="{BB962C8B-B14F-4D97-AF65-F5344CB8AC3E}">
        <p14:creationId xmlns:p14="http://schemas.microsoft.com/office/powerpoint/2010/main" val="1008674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488F4B-C8AB-4DED-82A3-6F6C06D43A36}" type="slidenum">
              <a:rPr lang="en-US" smtClean="0"/>
              <a:t>22</a:t>
            </a:fld>
            <a:endParaRPr lang="en-US"/>
          </a:p>
        </p:txBody>
      </p:sp>
    </p:spTree>
    <p:extLst>
      <p:ext uri="{BB962C8B-B14F-4D97-AF65-F5344CB8AC3E}">
        <p14:creationId xmlns:p14="http://schemas.microsoft.com/office/powerpoint/2010/main" val="16696560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773606" y="6355260"/>
            <a:ext cx="2133600" cy="365125"/>
          </a:xfrm>
        </p:spPr>
        <p:txBody>
          <a:bodyPr/>
          <a:lstStyle/>
          <a:p>
            <a:fld id="{A349544A-F1CD-3844-BFB3-6D230A0137DD}" type="datetimeFigureOut">
              <a:rPr lang="en-US" smtClean="0"/>
              <a:t>9/23/2016</a:t>
            </a:fld>
            <a:endParaRPr lang="en-US" dirty="0"/>
          </a:p>
        </p:txBody>
      </p:sp>
      <p:pic>
        <p:nvPicPr>
          <p:cNvPr id="8" name="Picture 7" descr="FDA_B&amp;W_Primary_log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20947" y="261425"/>
            <a:ext cx="2703422" cy="563312"/>
          </a:xfrm>
          <a:prstGeom prst="rect">
            <a:avLst/>
          </a:prstGeom>
        </p:spPr>
      </p:pic>
      <p:sp>
        <p:nvSpPr>
          <p:cNvPr id="9"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1073698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555241" y="6356350"/>
            <a:ext cx="2133600" cy="365125"/>
          </a:xfrm>
        </p:spPr>
        <p:txBody>
          <a:bodyPr/>
          <a:lstStyle/>
          <a:p>
            <a:fld id="{A349544A-F1CD-3844-BFB3-6D230A0137DD}" type="datetimeFigureOut">
              <a:rPr lang="en-US" smtClean="0"/>
              <a:t>9/23/2016</a:t>
            </a:fld>
            <a:endParaRPr lang="en-US"/>
          </a:p>
        </p:txBody>
      </p:sp>
      <p:pic>
        <p:nvPicPr>
          <p:cNvPr id="7" name="Picture 6"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8231470" y="5291167"/>
            <a:ext cx="620543" cy="743080"/>
          </a:xfrm>
          <a:prstGeom prst="rect">
            <a:avLst/>
          </a:prstGeom>
        </p:spPr>
      </p:pic>
      <p:sp>
        <p:nvSpPr>
          <p:cNvPr id="9" name="Footer Placeholder 4"/>
          <p:cNvSpPr>
            <a:spLocks noGrp="1"/>
          </p:cNvSpPr>
          <p:nvPr>
            <p:ph type="ftr" sz="quarter" idx="11"/>
          </p:nvPr>
        </p:nvSpPr>
        <p:spPr>
          <a:xfrm rot="5400000">
            <a:off x="-1161972" y="1451193"/>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8" name="TextBox 7"/>
          <p:cNvSpPr txBox="1"/>
          <p:nvPr userDrawn="1"/>
        </p:nvSpPr>
        <p:spPr>
          <a:xfrm rot="5400000">
            <a:off x="117044" y="6376216"/>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638449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500650" y="6354123"/>
            <a:ext cx="2133600" cy="365125"/>
          </a:xfrm>
        </p:spPr>
        <p:txBody>
          <a:bodyPr/>
          <a:lstStyle/>
          <a:p>
            <a:fld id="{A349544A-F1CD-3844-BFB3-6D230A0137DD}" type="datetimeFigureOut">
              <a:rPr lang="en-US" smtClean="0"/>
              <a:t>9/23/2016</a:t>
            </a:fld>
            <a:endParaRPr lang="en-US"/>
          </a:p>
        </p:txBody>
      </p:sp>
      <p:sp>
        <p:nvSpPr>
          <p:cNvPr id="7"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pic>
        <p:nvPicPr>
          <p:cNvPr id="9" name="Picture 8"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8218888" y="5307876"/>
            <a:ext cx="620543" cy="743080"/>
          </a:xfrm>
          <a:prstGeom prst="rect">
            <a:avLst/>
          </a:prstGeom>
        </p:spPr>
      </p:pic>
      <p:sp>
        <p:nvSpPr>
          <p:cNvPr id="10" name="TextBox 9"/>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3104323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6" name="Picture 5" descr="FDA_B&amp;W_Primary_log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4236" y="2648601"/>
            <a:ext cx="4198518" cy="874845"/>
          </a:xfrm>
          <a:prstGeom prst="rect">
            <a:avLst/>
          </a:prstGeom>
        </p:spPr>
      </p:pic>
    </p:spTree>
    <p:extLst>
      <p:ext uri="{BB962C8B-B14F-4D97-AF65-F5344CB8AC3E}">
        <p14:creationId xmlns:p14="http://schemas.microsoft.com/office/powerpoint/2010/main" val="60914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49" y="1023679"/>
            <a:ext cx="8509103" cy="926020"/>
          </a:xfrm>
        </p:spPr>
        <p:txBody>
          <a:bodyPr/>
          <a:lstStyle/>
          <a:p>
            <a:r>
              <a:rPr lang="en-US" smtClean="0"/>
              <a:t>Click to edit Master title style</a:t>
            </a:r>
            <a:endParaRPr lang="en-US"/>
          </a:p>
        </p:txBody>
      </p:sp>
      <p:sp>
        <p:nvSpPr>
          <p:cNvPr id="3" name="Content Placeholder 2"/>
          <p:cNvSpPr>
            <a:spLocks noGrp="1"/>
          </p:cNvSpPr>
          <p:nvPr>
            <p:ph idx="1"/>
          </p:nvPr>
        </p:nvSpPr>
        <p:spPr>
          <a:xfrm>
            <a:off x="323850" y="2009775"/>
            <a:ext cx="8509103" cy="428604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3676650" y="6375400"/>
            <a:ext cx="2133600" cy="365125"/>
          </a:xfrm>
        </p:spPr>
        <p:txBody>
          <a:bodyPr/>
          <a:lstStyle>
            <a:lvl1pPr algn="ctr">
              <a:defRPr/>
            </a:lvl1pPr>
          </a:lstStyle>
          <a:p>
            <a:fld id="{A349544A-F1CD-3844-BFB3-6D230A0137DD}" type="datetimeFigureOut">
              <a:rPr lang="en-US" smtClean="0"/>
              <a:pPr/>
              <a:t>9/23/2016</a:t>
            </a:fld>
            <a:endParaRPr lang="en-US" dirty="0"/>
          </a:p>
        </p:txBody>
      </p:sp>
      <p:sp>
        <p:nvSpPr>
          <p:cNvPr id="5" name="Footer Placeholder 4"/>
          <p:cNvSpPr>
            <a:spLocks noGrp="1"/>
          </p:cNvSpPr>
          <p:nvPr>
            <p:ph type="ftr" sz="quarter" idx="11"/>
          </p:nvPr>
        </p:nvSpPr>
        <p:spPr>
          <a:xfrm>
            <a:off x="24765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pic>
        <p:nvPicPr>
          <p:cNvPr id="7" name="Picture 6"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9" name="TextBox 8"/>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3229544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762375" y="6334125"/>
            <a:ext cx="2133600" cy="365125"/>
          </a:xfrm>
        </p:spPr>
        <p:txBody>
          <a:bodyPr/>
          <a:lstStyle/>
          <a:p>
            <a:fld id="{A349544A-F1CD-3844-BFB3-6D230A0137DD}" type="datetimeFigureOut">
              <a:rPr lang="en-US" smtClean="0"/>
              <a:t>9/23/2016</a:t>
            </a:fld>
            <a:endParaRPr lang="en-US"/>
          </a:p>
        </p:txBody>
      </p:sp>
      <p:sp>
        <p:nvSpPr>
          <p:cNvPr id="6"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Tree>
    <p:extLst>
      <p:ext uri="{BB962C8B-B14F-4D97-AF65-F5344CB8AC3E}">
        <p14:creationId xmlns:p14="http://schemas.microsoft.com/office/powerpoint/2010/main" val="38935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609834" y="6349336"/>
            <a:ext cx="2133600" cy="365125"/>
          </a:xfrm>
        </p:spPr>
        <p:txBody>
          <a:bodyPr/>
          <a:lstStyle/>
          <a:p>
            <a:fld id="{A349544A-F1CD-3844-BFB3-6D230A0137DD}" type="datetimeFigureOut">
              <a:rPr lang="en-US" smtClean="0"/>
              <a:t>9/23/2016</a:t>
            </a:fld>
            <a:endParaRPr lang="en-US"/>
          </a:p>
        </p:txBody>
      </p:sp>
      <p:pic>
        <p:nvPicPr>
          <p:cNvPr id="7" name="Picture 6"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69796"/>
            <a:ext cx="620543" cy="743080"/>
          </a:xfrm>
          <a:prstGeom prst="rect">
            <a:avLst/>
          </a:prstGeom>
        </p:spPr>
      </p:pic>
      <p:sp>
        <p:nvSpPr>
          <p:cNvPr id="8"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10" name="TextBox 9"/>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1249819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514307" y="6380336"/>
            <a:ext cx="2133600" cy="365125"/>
          </a:xfrm>
        </p:spPr>
        <p:txBody>
          <a:bodyPr/>
          <a:lstStyle/>
          <a:p>
            <a:fld id="{A349544A-F1CD-3844-BFB3-6D230A0137DD}" type="datetimeFigureOut">
              <a:rPr lang="en-US" smtClean="0"/>
              <a:t>9/23/2016</a:t>
            </a:fld>
            <a:endParaRPr lang="en-US"/>
          </a:p>
        </p:txBody>
      </p:sp>
      <p:pic>
        <p:nvPicPr>
          <p:cNvPr id="8" name="Picture 7"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9"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11" name="TextBox 10"/>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2181172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3886200" y="6384925"/>
            <a:ext cx="2133600" cy="365125"/>
          </a:xfrm>
        </p:spPr>
        <p:txBody>
          <a:bodyPr/>
          <a:lstStyle/>
          <a:p>
            <a:fld id="{A349544A-F1CD-3844-BFB3-6D230A0137DD}" type="datetimeFigureOut">
              <a:rPr lang="en-US" smtClean="0"/>
              <a:t>9/23/2016</a:t>
            </a:fld>
            <a:endParaRPr lang="en-US" dirty="0"/>
          </a:p>
        </p:txBody>
      </p:sp>
      <p:pic>
        <p:nvPicPr>
          <p:cNvPr id="10" name="Picture 9"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11"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13" name="TextBox 12"/>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350450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3596185" y="6391749"/>
            <a:ext cx="2133600" cy="365125"/>
          </a:xfrm>
        </p:spPr>
        <p:txBody>
          <a:bodyPr/>
          <a:lstStyle/>
          <a:p>
            <a:fld id="{A349544A-F1CD-3844-BFB3-6D230A0137DD}" type="datetimeFigureOut">
              <a:rPr lang="en-US" smtClean="0"/>
              <a:t>9/23/2016</a:t>
            </a:fld>
            <a:endParaRPr lang="en-US"/>
          </a:p>
        </p:txBody>
      </p:sp>
      <p:pic>
        <p:nvPicPr>
          <p:cNvPr id="6" name="Picture 5"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7"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9" name="TextBox 8"/>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1950559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65513" y="6349337"/>
            <a:ext cx="2133600" cy="365125"/>
          </a:xfrm>
        </p:spPr>
        <p:txBody>
          <a:bodyPr/>
          <a:lstStyle/>
          <a:p>
            <a:fld id="{A349544A-F1CD-3844-BFB3-6D230A0137DD}" type="datetimeFigureOut">
              <a:rPr lang="en-US" smtClean="0"/>
              <a:t>9/23/2016</a:t>
            </a:fld>
            <a:endParaRPr lang="en-US"/>
          </a:p>
        </p:txBody>
      </p:sp>
      <p:pic>
        <p:nvPicPr>
          <p:cNvPr id="8" name="Picture 7"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9"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11" name="TextBox 10"/>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850138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719014" y="6384925"/>
            <a:ext cx="2133600" cy="365125"/>
          </a:xfrm>
        </p:spPr>
        <p:txBody>
          <a:bodyPr/>
          <a:lstStyle/>
          <a:p>
            <a:fld id="{A349544A-F1CD-3844-BFB3-6D230A0137DD}" type="datetimeFigureOut">
              <a:rPr lang="en-US" smtClean="0"/>
              <a:t>9/23/2016</a:t>
            </a:fld>
            <a:endParaRPr lang="en-US"/>
          </a:p>
        </p:txBody>
      </p:sp>
      <p:pic>
        <p:nvPicPr>
          <p:cNvPr id="8" name="Picture 7" descr="FDA_FullColor_Monogra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12410" y="242500"/>
            <a:ext cx="620543" cy="743080"/>
          </a:xfrm>
          <a:prstGeom prst="rect">
            <a:avLst/>
          </a:prstGeom>
        </p:spPr>
      </p:pic>
      <p:sp>
        <p:nvSpPr>
          <p:cNvPr id="9" name="Footer Placeholder 4"/>
          <p:cNvSpPr>
            <a:spLocks noGrp="1"/>
          </p:cNvSpPr>
          <p:nvPr>
            <p:ph type="ftr" sz="quarter" idx="11"/>
          </p:nvPr>
        </p:nvSpPr>
        <p:spPr>
          <a:xfrm>
            <a:off x="304800" y="6384925"/>
            <a:ext cx="2895600" cy="365125"/>
          </a:xfrm>
        </p:spPr>
        <p:txBody>
          <a:bodyPr/>
          <a:lstStyle/>
          <a:p>
            <a:pPr algn="l"/>
            <a:r>
              <a:rPr lang="en-US" b="1" dirty="0" smtClean="0">
                <a:solidFill>
                  <a:schemeClr val="tx2">
                    <a:lumMod val="60000"/>
                    <a:lumOff val="40000"/>
                  </a:schemeClr>
                </a:solidFill>
                <a:latin typeface="Helvetica"/>
                <a:cs typeface="Helvetica"/>
              </a:rPr>
              <a:t>www.fda.gov</a:t>
            </a:r>
          </a:p>
        </p:txBody>
      </p:sp>
      <p:sp>
        <p:nvSpPr>
          <p:cNvPr id="11" name="TextBox 10"/>
          <p:cNvSpPr txBox="1"/>
          <p:nvPr userDrawn="1"/>
        </p:nvSpPr>
        <p:spPr>
          <a:xfrm>
            <a:off x="8547979" y="6409772"/>
            <a:ext cx="372218"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spTree>
    <p:extLst>
      <p:ext uri="{BB962C8B-B14F-4D97-AF65-F5344CB8AC3E}">
        <p14:creationId xmlns:p14="http://schemas.microsoft.com/office/powerpoint/2010/main" val="4251043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49544A-F1CD-3844-BFB3-6D230A0137DD}" type="datetimeFigureOut">
              <a:rPr lang="en-US" smtClean="0"/>
              <a:t>9/23/2016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871F5F-C8AF-484B-B19A-A0CBCE8C7764}" type="slidenum">
              <a:rPr lang="en-US" smtClean="0"/>
              <a:t>‹#›</a:t>
            </a:fld>
            <a:endParaRPr lang="en-US"/>
          </a:p>
        </p:txBody>
      </p:sp>
    </p:spTree>
    <p:extLst>
      <p:ext uri="{BB962C8B-B14F-4D97-AF65-F5344CB8AC3E}">
        <p14:creationId xmlns:p14="http://schemas.microsoft.com/office/powerpoint/2010/main" val="1126301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direct.fda.gov/" TargetMode="External"/><Relationship Id="rId3" Type="http://schemas.openxmlformats.org/officeDocument/2006/relationships/hyperlink" Target="mailto:edrls@fda.hhs.gov" TargetMode="External"/><Relationship Id="rId7" Type="http://schemas.openxmlformats.org/officeDocument/2006/relationships/hyperlink" Target="mailto:cderdirect@fda.hhs.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fda.gov/ForIndustry/DataStandards/StructuredProductLabeling/default.htm" TargetMode="External"/><Relationship Id="rId5" Type="http://schemas.openxmlformats.org/officeDocument/2006/relationships/hyperlink" Target="mailto:spl@fda.hhs.gov" TargetMode="External"/><Relationship Id="rId10" Type="http://schemas.openxmlformats.org/officeDocument/2006/relationships/hyperlink" Target="http://www.fda.gov/ForIndustry/ElectronicSubmissionsGateway/ucm2005551.htm" TargetMode="External"/><Relationship Id="rId4" Type="http://schemas.openxmlformats.org/officeDocument/2006/relationships/hyperlink" Target="http://www.fda.gov/edrls" TargetMode="External"/><Relationship Id="rId9" Type="http://schemas.openxmlformats.org/officeDocument/2006/relationships/hyperlink" Target="mailto:ESGHelpDesk@fda.hhs.gov"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4"/>
          <p:cNvSpPr>
            <a:spLocks noGrp="1"/>
          </p:cNvSpPr>
          <p:nvPr>
            <p:ph type="ctrTitle"/>
          </p:nvPr>
        </p:nvSpPr>
        <p:spPr>
          <a:xfrm>
            <a:off x="685800" y="1219200"/>
            <a:ext cx="7772400" cy="2381250"/>
          </a:xfrm>
        </p:spPr>
        <p:txBody>
          <a:bodyPr>
            <a:normAutofit/>
          </a:bodyPr>
          <a:lstStyle/>
          <a:p>
            <a:r>
              <a:rPr lang="en-US" altLang="en-US" sz="4000" dirty="0" smtClean="0"/>
              <a:t>Common SPL Errors</a:t>
            </a:r>
            <a:br>
              <a:rPr lang="en-US" altLang="en-US" sz="4000" dirty="0" smtClean="0"/>
            </a:br>
            <a:r>
              <a:rPr lang="en-US" altLang="en-US" sz="4000" dirty="0" smtClean="0"/>
              <a:t>Experienced by FDA DRLS</a:t>
            </a:r>
            <a:endParaRPr lang="en-US" altLang="en-US" sz="2400" dirty="0" smtClean="0"/>
          </a:p>
        </p:txBody>
      </p:sp>
      <p:sp>
        <p:nvSpPr>
          <p:cNvPr id="2051" name="Subtitle 5"/>
          <p:cNvSpPr>
            <a:spLocks noGrp="1"/>
          </p:cNvSpPr>
          <p:nvPr>
            <p:ph type="subTitle" idx="1"/>
          </p:nvPr>
        </p:nvSpPr>
        <p:spPr/>
        <p:txBody>
          <a:bodyPr/>
          <a:lstStyle/>
          <a:p>
            <a:r>
              <a:rPr lang="en-US" altLang="en-US" sz="2000" dirty="0" smtClean="0">
                <a:solidFill>
                  <a:schemeClr val="tx1"/>
                </a:solidFill>
              </a:rPr>
              <a:t>Paul </a:t>
            </a:r>
            <a:r>
              <a:rPr lang="en-US" altLang="en-US" sz="2000" dirty="0" smtClean="0">
                <a:solidFill>
                  <a:schemeClr val="tx1"/>
                </a:solidFill>
              </a:rPr>
              <a:t>Loebach</a:t>
            </a:r>
            <a:endParaRPr lang="en-US" altLang="en-US" sz="2000" dirty="0" smtClean="0">
              <a:solidFill>
                <a:schemeClr val="tx1"/>
              </a:solidFill>
            </a:endParaRPr>
          </a:p>
          <a:p>
            <a:r>
              <a:rPr lang="en-US" altLang="en-US" sz="2000" dirty="0" smtClean="0">
                <a:solidFill>
                  <a:schemeClr val="tx1"/>
                </a:solidFill>
              </a:rPr>
              <a:t>FDA, Center for Drug Evaluation and Research</a:t>
            </a:r>
          </a:p>
          <a:p>
            <a:r>
              <a:rPr lang="en-US" altLang="en-US" sz="2000" dirty="0" smtClean="0">
                <a:solidFill>
                  <a:schemeClr val="tx1"/>
                </a:solidFill>
              </a:rPr>
              <a:t>September 2016</a:t>
            </a:r>
          </a:p>
          <a:p>
            <a:endParaRPr lang="en-US" altLang="en-US" dirty="0" smtClean="0"/>
          </a:p>
        </p:txBody>
      </p:sp>
    </p:spTree>
    <p:extLst>
      <p:ext uri="{BB962C8B-B14F-4D97-AF65-F5344CB8AC3E}">
        <p14:creationId xmlns:p14="http://schemas.microsoft.com/office/powerpoint/2010/main" val="3094476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Top Ten Errors </a:t>
            </a:r>
            <a:r>
              <a:rPr lang="en-US" sz="2400" dirty="0" smtClean="0"/>
              <a:t>(</a:t>
            </a:r>
            <a:r>
              <a:rPr lang="en-US" sz="2400" dirty="0"/>
              <a:t>7)</a:t>
            </a:r>
            <a:br>
              <a:rPr lang="en-US" sz="2400" dirty="0"/>
            </a:br>
            <a:r>
              <a:rPr lang="en-US" sz="1600" b="1" i="1" dirty="0"/>
              <a:t>Failure to use the </a:t>
            </a:r>
            <a:r>
              <a:rPr lang="en-US" sz="1600" b="1" i="1" dirty="0" smtClean="0"/>
              <a:t>Same </a:t>
            </a:r>
            <a:r>
              <a:rPr lang="en-US" sz="1600" b="1" i="1" dirty="0" err="1"/>
              <a:t>SetID</a:t>
            </a:r>
            <a:r>
              <a:rPr lang="en-US" sz="1600" b="1" i="1" dirty="0"/>
              <a:t> to </a:t>
            </a:r>
            <a:r>
              <a:rPr lang="en-US" sz="1600" b="1" i="1" dirty="0" smtClean="0"/>
              <a:t>Submit </a:t>
            </a:r>
            <a:r>
              <a:rPr lang="en-US" sz="1600" b="1" i="1" dirty="0"/>
              <a:t>an U</a:t>
            </a:r>
            <a:r>
              <a:rPr lang="en-US" sz="1600" b="1" i="1" dirty="0" smtClean="0"/>
              <a:t>pdate</a:t>
            </a:r>
            <a:endParaRPr lang="en-US" sz="1600" b="1" i="1" dirty="0"/>
          </a:p>
        </p:txBody>
      </p:sp>
      <p:sp>
        <p:nvSpPr>
          <p:cNvPr id="3" name="Content Placeholder 2"/>
          <p:cNvSpPr>
            <a:spLocks noGrp="1"/>
          </p:cNvSpPr>
          <p:nvPr>
            <p:ph idx="1"/>
          </p:nvPr>
        </p:nvSpPr>
        <p:spPr/>
        <p:txBody>
          <a:bodyPr>
            <a:normAutofit/>
          </a:bodyPr>
          <a:lstStyle/>
          <a:p>
            <a:pPr marL="457200" lvl="1" indent="0">
              <a:buNone/>
            </a:pPr>
            <a:endParaRPr lang="en-US" sz="800" dirty="0" smtClean="0"/>
          </a:p>
          <a:p>
            <a:pPr lvl="1"/>
            <a:r>
              <a:rPr lang="en-US" sz="1600" dirty="0" smtClean="0"/>
              <a:t>One of the common errors for SPL rejection (that people call us about) is that a DUNS or NDC is linked to another </a:t>
            </a:r>
            <a:r>
              <a:rPr lang="en-US" sz="1600" dirty="0" err="1" smtClean="0"/>
              <a:t>SetID</a:t>
            </a:r>
            <a:endParaRPr lang="en-US" sz="1600" dirty="0" smtClean="0"/>
          </a:p>
          <a:p>
            <a:pPr lvl="1"/>
            <a:r>
              <a:rPr lang="en-US" sz="1600" dirty="0" smtClean="0"/>
              <a:t>Occurs on both the registration and listing side. The following doc types should use same </a:t>
            </a:r>
            <a:r>
              <a:rPr lang="en-US" sz="1600" dirty="0" err="1" smtClean="0"/>
              <a:t>setID</a:t>
            </a:r>
            <a:r>
              <a:rPr lang="en-US" sz="1600" dirty="0" smtClean="0"/>
              <a:t> as original registration/labeler code request/listing file:  </a:t>
            </a:r>
          </a:p>
          <a:p>
            <a:pPr lvl="2"/>
            <a:r>
              <a:rPr lang="en-US" sz="1200" dirty="0" smtClean="0"/>
              <a:t>Submission of </a:t>
            </a:r>
            <a:r>
              <a:rPr lang="en-US" sz="1200" dirty="0" err="1" smtClean="0"/>
              <a:t>deregistrations</a:t>
            </a:r>
            <a:r>
              <a:rPr lang="en-US" sz="1200" dirty="0" smtClean="0"/>
              <a:t>, no change notifications  </a:t>
            </a:r>
          </a:p>
          <a:p>
            <a:pPr lvl="2"/>
            <a:r>
              <a:rPr lang="en-US" sz="1200" dirty="0" smtClean="0"/>
              <a:t>name changes and updates to contact info for labeler codes </a:t>
            </a:r>
          </a:p>
          <a:p>
            <a:pPr lvl="2"/>
            <a:r>
              <a:rPr lang="en-US" sz="1200" dirty="0" smtClean="0"/>
              <a:t>Updates to </a:t>
            </a:r>
            <a:r>
              <a:rPr lang="en-US" sz="1200" dirty="0" smtClean="0"/>
              <a:t>listing, labeling, </a:t>
            </a:r>
            <a:r>
              <a:rPr lang="en-US" sz="1200" dirty="0" smtClean="0"/>
              <a:t>and </a:t>
            </a:r>
            <a:r>
              <a:rPr lang="en-US" sz="1200" dirty="0" smtClean="0"/>
              <a:t>delisting of products </a:t>
            </a:r>
            <a:r>
              <a:rPr lang="en-US" sz="1200" dirty="0" smtClean="0"/>
              <a:t>should all use the same </a:t>
            </a:r>
            <a:r>
              <a:rPr lang="en-US" sz="1200" dirty="0" err="1" smtClean="0"/>
              <a:t>setID</a:t>
            </a:r>
            <a:r>
              <a:rPr lang="en-US" sz="1200" dirty="0" smtClean="0"/>
              <a:t> as previous/original listing</a:t>
            </a:r>
          </a:p>
          <a:p>
            <a:pPr lvl="1"/>
            <a:r>
              <a:rPr lang="en-US" sz="1600" dirty="0" smtClean="0"/>
              <a:t>Company personnel turnover.  New person in charge of SPL submissions has no idea where old submissions were saved, or if they were saved.</a:t>
            </a:r>
          </a:p>
          <a:p>
            <a:pPr lvl="1"/>
            <a:r>
              <a:rPr lang="en-US" sz="1600" dirty="0" smtClean="0"/>
              <a:t>Can happen if company split packages of same product out into separate SPL</a:t>
            </a:r>
          </a:p>
          <a:p>
            <a:pPr lvl="1"/>
            <a:r>
              <a:rPr lang="en-US" sz="1600" b="1" i="1" dirty="0" smtClean="0">
                <a:solidFill>
                  <a:srgbClr val="FF0000"/>
                </a:solidFill>
              </a:rPr>
              <a:t>Save all successful </a:t>
            </a:r>
            <a:r>
              <a:rPr lang="en-US" sz="1600" b="1" i="1" dirty="0" smtClean="0">
                <a:solidFill>
                  <a:srgbClr val="FF0000"/>
                </a:solidFill>
              </a:rPr>
              <a:t>submissions! </a:t>
            </a:r>
            <a:r>
              <a:rPr lang="en-US" sz="1600" dirty="0"/>
              <a:t> </a:t>
            </a:r>
            <a:r>
              <a:rPr lang="en-US" sz="1600" dirty="0" smtClean="0"/>
              <a:t>C</a:t>
            </a:r>
            <a:r>
              <a:rPr lang="en-US" sz="1600" dirty="0" smtClean="0"/>
              <a:t>reate </a:t>
            </a:r>
            <a:r>
              <a:rPr lang="en-US" sz="1600" dirty="0" smtClean="0"/>
              <a:t>new versions from previous submissions to prevent errors.</a:t>
            </a:r>
          </a:p>
        </p:txBody>
      </p:sp>
    </p:spTree>
    <p:extLst>
      <p:ext uri="{BB962C8B-B14F-4D97-AF65-F5344CB8AC3E}">
        <p14:creationId xmlns:p14="http://schemas.microsoft.com/office/powerpoint/2010/main" val="36850540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844385"/>
            <a:ext cx="8509103" cy="926020"/>
          </a:xfrm>
        </p:spPr>
        <p:txBody>
          <a:bodyPr>
            <a:normAutofit/>
          </a:bodyPr>
          <a:lstStyle/>
          <a:p>
            <a:r>
              <a:rPr lang="en-US" sz="2400" dirty="0" smtClean="0"/>
              <a:t>Top Ten Errors </a:t>
            </a:r>
            <a:r>
              <a:rPr lang="en-US" sz="2400" dirty="0" smtClean="0"/>
              <a:t>(6)</a:t>
            </a:r>
            <a:br>
              <a:rPr lang="en-US" sz="2400" dirty="0" smtClean="0"/>
            </a:br>
            <a:r>
              <a:rPr lang="en-US" sz="1600" b="1" i="1" dirty="0"/>
              <a:t>DUNS </a:t>
            </a:r>
            <a:r>
              <a:rPr lang="en-US" sz="1600" b="1" i="1" dirty="0" smtClean="0"/>
              <a:t>Data </a:t>
            </a:r>
            <a:r>
              <a:rPr lang="en-US" sz="1600" b="1" i="1" dirty="0"/>
              <a:t>do not match Establishment Name and </a:t>
            </a:r>
            <a:r>
              <a:rPr lang="en-US" sz="1600" b="1" i="1" dirty="0" smtClean="0"/>
              <a:t>Address</a:t>
            </a:r>
            <a:endParaRPr lang="en-US" sz="1600" b="1" i="1" dirty="0"/>
          </a:p>
        </p:txBody>
      </p:sp>
      <p:sp>
        <p:nvSpPr>
          <p:cNvPr id="3" name="Content Placeholder 2"/>
          <p:cNvSpPr>
            <a:spLocks noGrp="1"/>
          </p:cNvSpPr>
          <p:nvPr>
            <p:ph idx="1"/>
          </p:nvPr>
        </p:nvSpPr>
        <p:spPr/>
        <p:txBody>
          <a:bodyPr>
            <a:normAutofit/>
          </a:bodyPr>
          <a:lstStyle/>
          <a:p>
            <a:pPr lvl="1"/>
            <a:r>
              <a:rPr lang="en-US" sz="1600" dirty="0" smtClean="0"/>
              <a:t>Make </a:t>
            </a:r>
            <a:r>
              <a:rPr lang="en-US" sz="1600" dirty="0" smtClean="0"/>
              <a:t>sure any address changes or name changes are fixed at Dun and Bradstreet (</a:t>
            </a:r>
            <a:r>
              <a:rPr lang="en-US" sz="1600" dirty="0" err="1" smtClean="0"/>
              <a:t>DnB</a:t>
            </a:r>
            <a:r>
              <a:rPr lang="en-US" sz="1600" dirty="0" smtClean="0"/>
              <a:t>) first</a:t>
            </a:r>
          </a:p>
          <a:p>
            <a:pPr lvl="2"/>
            <a:r>
              <a:rPr lang="en-US" sz="1200" dirty="0" smtClean="0"/>
              <a:t>May be a small delay between when new changes/data is effective at </a:t>
            </a:r>
            <a:r>
              <a:rPr lang="en-US" sz="1200" dirty="0" err="1" smtClean="0"/>
              <a:t>DnB</a:t>
            </a:r>
            <a:r>
              <a:rPr lang="en-US" sz="1200" dirty="0" smtClean="0"/>
              <a:t> and when FDA can access it for validation</a:t>
            </a:r>
          </a:p>
          <a:p>
            <a:pPr lvl="1"/>
            <a:r>
              <a:rPr lang="en-US" sz="1600" dirty="0" smtClean="0"/>
              <a:t>Ensure the DUNS number is associated with the actual establishment address and not the corporate address or another establishment location</a:t>
            </a:r>
          </a:p>
          <a:p>
            <a:pPr lvl="1"/>
            <a:r>
              <a:rPr lang="en-US" sz="1600" dirty="0" smtClean="0"/>
              <a:t>Translation differences of </a:t>
            </a:r>
            <a:r>
              <a:rPr lang="en-US" sz="1600" dirty="0" smtClean="0"/>
              <a:t>foreign data </a:t>
            </a:r>
            <a:r>
              <a:rPr lang="en-US" sz="1600" dirty="0" smtClean="0"/>
              <a:t>between </a:t>
            </a:r>
            <a:r>
              <a:rPr lang="en-US" sz="1600" dirty="0" err="1" smtClean="0"/>
              <a:t>DnB</a:t>
            </a:r>
            <a:r>
              <a:rPr lang="en-US" sz="1600" dirty="0" smtClean="0"/>
              <a:t> and company submitting to FDA</a:t>
            </a:r>
          </a:p>
          <a:p>
            <a:pPr lvl="1"/>
            <a:r>
              <a:rPr lang="en-US" sz="1600" dirty="0" smtClean="0"/>
              <a:t>FDA uses a “confidence level 10” validation threshold</a:t>
            </a:r>
          </a:p>
          <a:p>
            <a:pPr lvl="2"/>
            <a:r>
              <a:rPr lang="en-US" sz="1200" dirty="0" smtClean="0"/>
              <a:t>Minor differences/variations are allowed (e.g. “</a:t>
            </a:r>
            <a:r>
              <a:rPr lang="en-US" sz="1200" dirty="0" err="1" smtClean="0"/>
              <a:t>Inc</a:t>
            </a:r>
            <a:r>
              <a:rPr lang="en-US" sz="1200" dirty="0" smtClean="0"/>
              <a:t>” vs “Inc.”  or “Street” vs “St.”)</a:t>
            </a:r>
          </a:p>
          <a:p>
            <a:pPr lvl="2"/>
            <a:r>
              <a:rPr lang="en-US" sz="1200" dirty="0" smtClean="0"/>
              <a:t>Interesting loophole in the logic that was recently fixed allowed for a completely different street number</a:t>
            </a:r>
          </a:p>
          <a:p>
            <a:pPr lvl="2"/>
            <a:endParaRPr lang="en-US" sz="1200" dirty="0" smtClean="0"/>
          </a:p>
          <a:p>
            <a:pPr lvl="1"/>
            <a:endParaRPr lang="en-US" sz="1600" dirty="0" smtClean="0"/>
          </a:p>
          <a:p>
            <a:pPr marL="457200" lvl="1" indent="0">
              <a:buNone/>
            </a:pPr>
            <a:endParaRPr lang="en-US" sz="800" dirty="0" smtClean="0"/>
          </a:p>
        </p:txBody>
      </p:sp>
    </p:spTree>
    <p:extLst>
      <p:ext uri="{BB962C8B-B14F-4D97-AF65-F5344CB8AC3E}">
        <p14:creationId xmlns:p14="http://schemas.microsoft.com/office/powerpoint/2010/main" val="4260628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53035"/>
            <a:ext cx="8509103" cy="731475"/>
          </a:xfrm>
        </p:spPr>
        <p:txBody>
          <a:bodyPr>
            <a:normAutofit fontScale="90000"/>
          </a:bodyPr>
          <a:lstStyle/>
          <a:p>
            <a:r>
              <a:rPr lang="en-US" sz="2400" dirty="0" smtClean="0"/>
              <a:t>Top Ten Errors </a:t>
            </a:r>
            <a:r>
              <a:rPr lang="en-US" sz="2400" dirty="0" smtClean="0"/>
              <a:t>(</a:t>
            </a:r>
            <a:r>
              <a:rPr lang="en-US" sz="2400" dirty="0"/>
              <a:t>5)</a:t>
            </a:r>
            <a:br>
              <a:rPr lang="en-US" sz="2400" dirty="0"/>
            </a:br>
            <a:r>
              <a:rPr lang="en-US" sz="1800" b="1" i="1" dirty="0"/>
              <a:t>Problems with Non-Proprietary Name </a:t>
            </a:r>
            <a:r>
              <a:rPr lang="en-US" sz="1800" b="1" i="1" dirty="0" smtClean="0"/>
              <a:t>field</a:t>
            </a:r>
            <a:endParaRPr lang="en-US" sz="2400" dirty="0"/>
          </a:p>
        </p:txBody>
      </p:sp>
      <p:sp>
        <p:nvSpPr>
          <p:cNvPr id="3" name="Content Placeholder 2"/>
          <p:cNvSpPr>
            <a:spLocks noGrp="1"/>
          </p:cNvSpPr>
          <p:nvPr>
            <p:ph idx="1"/>
          </p:nvPr>
        </p:nvSpPr>
        <p:spPr>
          <a:xfrm>
            <a:off x="288549" y="1600201"/>
            <a:ext cx="8389844" cy="564776"/>
          </a:xfrm>
        </p:spPr>
        <p:txBody>
          <a:bodyPr>
            <a:normAutofit/>
          </a:bodyPr>
          <a:lstStyle/>
          <a:p>
            <a:pPr lvl="1"/>
            <a:r>
              <a:rPr lang="en-US" sz="1200" dirty="0" smtClean="0"/>
              <a:t>Fields </a:t>
            </a:r>
            <a:r>
              <a:rPr lang="en-US" sz="1200" dirty="0" smtClean="0"/>
              <a:t>are free text, so validation is difficult to impossible</a:t>
            </a:r>
          </a:p>
          <a:p>
            <a:pPr lvl="1"/>
            <a:r>
              <a:rPr lang="en-US" sz="1200" dirty="0" smtClean="0"/>
              <a:t>Due to this, for searching, recommend </a:t>
            </a:r>
            <a:r>
              <a:rPr lang="en-US" sz="1200" dirty="0" smtClean="0"/>
              <a:t>using a concatenation of Active Ingredient names based on UNII</a:t>
            </a:r>
          </a:p>
          <a:p>
            <a:pPr lvl="1"/>
            <a:endParaRPr lang="en-US" sz="1600" dirty="0" smtClean="0"/>
          </a:p>
          <a:p>
            <a:pPr marL="457200" lvl="1" indent="0">
              <a:buNone/>
            </a:pPr>
            <a:endParaRPr lang="en-US" sz="800"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05" y="2299448"/>
            <a:ext cx="8624047" cy="37001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958" y="2669466"/>
            <a:ext cx="8624048" cy="1304226"/>
          </a:xfrm>
          <a:prstGeom prst="rect">
            <a:avLst/>
          </a:prstGeom>
        </p:spPr>
      </p:pic>
      <p:sp>
        <p:nvSpPr>
          <p:cNvPr id="9" name="TextBox 8"/>
          <p:cNvSpPr txBox="1"/>
          <p:nvPr/>
        </p:nvSpPr>
        <p:spPr>
          <a:xfrm>
            <a:off x="208904" y="4152147"/>
            <a:ext cx="8624048" cy="307777"/>
          </a:xfrm>
          <a:prstGeom prst="rect">
            <a:avLst/>
          </a:prstGeom>
          <a:noFill/>
        </p:spPr>
        <p:txBody>
          <a:bodyPr wrap="square" rtlCol="0">
            <a:spAutoFit/>
          </a:bodyPr>
          <a:lstStyle/>
          <a:p>
            <a:pPr algn="ctr"/>
            <a:r>
              <a:rPr lang="en-US" sz="1400" dirty="0" smtClean="0">
                <a:solidFill>
                  <a:srgbClr val="FF0000"/>
                </a:solidFill>
              </a:rPr>
              <a:t>Sometimes ALL CAPS is used, sometimes Mixed Case.</a:t>
            </a:r>
            <a:r>
              <a:rPr lang="en-US" sz="1400" dirty="0" smtClean="0">
                <a:solidFill>
                  <a:srgbClr val="0070C0"/>
                </a:solidFill>
              </a:rPr>
              <a:t>  Sometimes it does not identify active ingredients.</a:t>
            </a:r>
            <a:endParaRPr lang="en-US" sz="1400" dirty="0">
              <a:solidFill>
                <a:srgbClr val="FF0000"/>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012" y="4797315"/>
            <a:ext cx="8581940" cy="553413"/>
          </a:xfrm>
          <a:prstGeom prst="rect">
            <a:avLst/>
          </a:prstGeom>
        </p:spPr>
      </p:pic>
      <p:sp>
        <p:nvSpPr>
          <p:cNvPr id="11" name="TextBox 10"/>
          <p:cNvSpPr txBox="1"/>
          <p:nvPr/>
        </p:nvSpPr>
        <p:spPr>
          <a:xfrm>
            <a:off x="323849" y="5459506"/>
            <a:ext cx="7834033" cy="307777"/>
          </a:xfrm>
          <a:prstGeom prst="rect">
            <a:avLst/>
          </a:prstGeom>
          <a:noFill/>
        </p:spPr>
        <p:txBody>
          <a:bodyPr wrap="square" rtlCol="0">
            <a:spAutoFit/>
          </a:bodyPr>
          <a:lstStyle/>
          <a:p>
            <a:pPr algn="ctr"/>
            <a:r>
              <a:rPr lang="en-US" sz="1400" dirty="0" smtClean="0">
                <a:solidFill>
                  <a:srgbClr val="0070C0"/>
                </a:solidFill>
              </a:rPr>
              <a:t>Sometimes it’s an actual marketing statement!</a:t>
            </a:r>
            <a:endParaRPr lang="en-US" dirty="0"/>
          </a:p>
        </p:txBody>
      </p:sp>
      <p:sp>
        <p:nvSpPr>
          <p:cNvPr id="4" name="Rectangle 3"/>
          <p:cNvSpPr/>
          <p:nvPr/>
        </p:nvSpPr>
        <p:spPr>
          <a:xfrm>
            <a:off x="699247" y="3119718"/>
            <a:ext cx="251012" cy="986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699247" y="3594847"/>
            <a:ext cx="251012" cy="1075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792941" y="2958353"/>
            <a:ext cx="546847" cy="986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792941" y="3594847"/>
            <a:ext cx="376518" cy="1075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642847" y="3007659"/>
            <a:ext cx="1389529" cy="8919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99247" y="4957482"/>
            <a:ext cx="251012" cy="1165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66364" y="4957482"/>
            <a:ext cx="354107" cy="2510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6642847" y="4957482"/>
            <a:ext cx="1389529" cy="2510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1087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78001"/>
            <a:ext cx="8509103" cy="491356"/>
          </a:xfrm>
        </p:spPr>
        <p:txBody>
          <a:bodyPr>
            <a:normAutofit/>
          </a:bodyPr>
          <a:lstStyle/>
          <a:p>
            <a:r>
              <a:rPr lang="en-US" sz="2400" dirty="0" smtClean="0"/>
              <a:t>Top Ten Errors </a:t>
            </a:r>
            <a:r>
              <a:rPr lang="en-US" sz="2400" dirty="0" smtClean="0"/>
              <a:t>(5)</a:t>
            </a:r>
            <a:endParaRPr lang="en-US" sz="2400" dirty="0"/>
          </a:p>
        </p:txBody>
      </p:sp>
      <p:sp>
        <p:nvSpPr>
          <p:cNvPr id="3" name="Content Placeholder 2"/>
          <p:cNvSpPr>
            <a:spLocks noGrp="1"/>
          </p:cNvSpPr>
          <p:nvPr>
            <p:ph idx="1"/>
          </p:nvPr>
        </p:nvSpPr>
        <p:spPr>
          <a:xfrm>
            <a:off x="323850" y="1344706"/>
            <a:ext cx="8389844" cy="484094"/>
          </a:xfrm>
        </p:spPr>
        <p:txBody>
          <a:bodyPr>
            <a:normAutofit/>
          </a:bodyPr>
          <a:lstStyle/>
          <a:p>
            <a:pPr marL="0" indent="0" algn="ctr">
              <a:buNone/>
            </a:pPr>
            <a:r>
              <a:rPr lang="en-US" sz="1600" b="1" i="1" dirty="0" smtClean="0"/>
              <a:t>Problems with Non-Proprietary Name </a:t>
            </a:r>
            <a:r>
              <a:rPr lang="en-US" sz="1600" b="1" i="1" dirty="0" smtClean="0"/>
              <a:t>field</a:t>
            </a:r>
            <a:endParaRPr lang="en-US" sz="1600" b="1" i="1" dirty="0" smtClean="0"/>
          </a:p>
          <a:p>
            <a:pPr marL="457200" lvl="1" indent="0">
              <a:buNone/>
            </a:pPr>
            <a:endParaRPr lang="en-US" sz="800"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05" y="2299448"/>
            <a:ext cx="8624047" cy="370018"/>
          </a:xfrm>
          <a:prstGeom prst="rect">
            <a:avLst/>
          </a:prstGeom>
        </p:spPr>
      </p:pic>
      <p:sp>
        <p:nvSpPr>
          <p:cNvPr id="9" name="TextBox 8"/>
          <p:cNvSpPr txBox="1"/>
          <p:nvPr/>
        </p:nvSpPr>
        <p:spPr>
          <a:xfrm>
            <a:off x="219431" y="3883205"/>
            <a:ext cx="8624048" cy="307777"/>
          </a:xfrm>
          <a:prstGeom prst="rect">
            <a:avLst/>
          </a:prstGeom>
          <a:noFill/>
        </p:spPr>
        <p:txBody>
          <a:bodyPr wrap="square" rtlCol="0">
            <a:spAutoFit/>
          </a:bodyPr>
          <a:lstStyle/>
          <a:p>
            <a:pPr algn="ctr"/>
            <a:r>
              <a:rPr lang="en-US" sz="1400" dirty="0" smtClean="0">
                <a:solidFill>
                  <a:srgbClr val="FF0000"/>
                </a:solidFill>
              </a:rPr>
              <a:t>For multiple ingredients, sometimes separated with commas, sometimes the word “and”.</a:t>
            </a:r>
            <a:endParaRPr lang="en-US" sz="1400" dirty="0">
              <a:solidFill>
                <a:srgbClr val="FF000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958" y="2678373"/>
            <a:ext cx="8581940" cy="50041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958" y="3178791"/>
            <a:ext cx="8602994" cy="57587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167" y="4466170"/>
            <a:ext cx="8613521" cy="383735"/>
          </a:xfrm>
          <a:prstGeom prst="rect">
            <a:avLst/>
          </a:prstGeom>
        </p:spPr>
      </p:pic>
      <p:sp>
        <p:nvSpPr>
          <p:cNvPr id="12" name="TextBox 11"/>
          <p:cNvSpPr txBox="1"/>
          <p:nvPr/>
        </p:nvSpPr>
        <p:spPr>
          <a:xfrm>
            <a:off x="1792941" y="5056094"/>
            <a:ext cx="5728447" cy="307777"/>
          </a:xfrm>
          <a:prstGeom prst="rect">
            <a:avLst/>
          </a:prstGeom>
          <a:noFill/>
        </p:spPr>
        <p:txBody>
          <a:bodyPr wrap="square" rtlCol="0">
            <a:spAutoFit/>
          </a:bodyPr>
          <a:lstStyle/>
          <a:p>
            <a:r>
              <a:rPr lang="en-US" sz="1400" dirty="0" smtClean="0">
                <a:solidFill>
                  <a:srgbClr val="FF0000"/>
                </a:solidFill>
              </a:rPr>
              <a:t>Included strength  and still had to provide it later with </a:t>
            </a:r>
            <a:r>
              <a:rPr lang="en-US" sz="1400" dirty="0">
                <a:solidFill>
                  <a:srgbClr val="FF0000"/>
                </a:solidFill>
              </a:rPr>
              <a:t>a</a:t>
            </a:r>
            <a:r>
              <a:rPr lang="en-US" sz="1400" dirty="0" smtClean="0">
                <a:solidFill>
                  <a:srgbClr val="FF0000"/>
                </a:solidFill>
              </a:rPr>
              <a:t>ctive ingredients</a:t>
            </a:r>
            <a:endParaRPr lang="en-US" sz="1400" dirty="0">
              <a:solidFill>
                <a:srgbClr val="FF0000"/>
              </a:solidFill>
            </a:endParaRPr>
          </a:p>
        </p:txBody>
      </p:sp>
      <p:sp>
        <p:nvSpPr>
          <p:cNvPr id="8" name="Rectangle 7"/>
          <p:cNvSpPr/>
          <p:nvPr/>
        </p:nvSpPr>
        <p:spPr>
          <a:xfrm>
            <a:off x="699247" y="2788024"/>
            <a:ext cx="313765" cy="14055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99247" y="3299012"/>
            <a:ext cx="313765" cy="1677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99247" y="4466170"/>
            <a:ext cx="313765" cy="1918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642847" y="2788024"/>
            <a:ext cx="1299882" cy="2510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642847" y="3382871"/>
            <a:ext cx="1299882" cy="1581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642847" y="4562103"/>
            <a:ext cx="1138518" cy="16229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945341" y="2823163"/>
            <a:ext cx="977153" cy="1807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1945341" y="3382871"/>
            <a:ext cx="681318" cy="1581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2026024" y="4562103"/>
            <a:ext cx="259976" cy="16229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2725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78001"/>
            <a:ext cx="8509103" cy="491356"/>
          </a:xfrm>
        </p:spPr>
        <p:txBody>
          <a:bodyPr>
            <a:normAutofit/>
          </a:bodyPr>
          <a:lstStyle/>
          <a:p>
            <a:r>
              <a:rPr lang="en-US" sz="2400" dirty="0" smtClean="0"/>
              <a:t>Top Ten Errors </a:t>
            </a:r>
            <a:r>
              <a:rPr lang="en-US" sz="2400" dirty="0" smtClean="0"/>
              <a:t>(5)</a:t>
            </a:r>
            <a:endParaRPr lang="en-US" sz="2400" dirty="0"/>
          </a:p>
        </p:txBody>
      </p:sp>
      <p:sp>
        <p:nvSpPr>
          <p:cNvPr id="3" name="Content Placeholder 2"/>
          <p:cNvSpPr>
            <a:spLocks noGrp="1"/>
          </p:cNvSpPr>
          <p:nvPr>
            <p:ph idx="1"/>
          </p:nvPr>
        </p:nvSpPr>
        <p:spPr>
          <a:xfrm>
            <a:off x="323850" y="1344706"/>
            <a:ext cx="8389844" cy="448235"/>
          </a:xfrm>
        </p:spPr>
        <p:txBody>
          <a:bodyPr>
            <a:normAutofit/>
          </a:bodyPr>
          <a:lstStyle/>
          <a:p>
            <a:pPr marL="0" indent="0" algn="ctr">
              <a:buNone/>
            </a:pPr>
            <a:r>
              <a:rPr lang="en-US" sz="1600" b="1" i="1" dirty="0" smtClean="0"/>
              <a:t>Problems with Non-Proprietary Name field (cont’d</a:t>
            </a:r>
            <a:r>
              <a:rPr lang="en-US" sz="2000" dirty="0" smtClean="0"/>
              <a:t>)</a:t>
            </a:r>
            <a:endParaRPr lang="en-US" sz="1200" dirty="0" smtClean="0"/>
          </a:p>
          <a:p>
            <a:pPr lvl="1"/>
            <a:endParaRPr lang="en-US" sz="1600" dirty="0" smtClean="0"/>
          </a:p>
          <a:p>
            <a:pPr marL="457200" lvl="1" indent="0">
              <a:buNone/>
            </a:pPr>
            <a:endParaRPr lang="en-US" sz="8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3715" y="2052918"/>
            <a:ext cx="5853952" cy="135366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67" y="3688978"/>
            <a:ext cx="8624047" cy="37001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67" y="4058996"/>
            <a:ext cx="8624048" cy="856935"/>
          </a:xfrm>
          <a:prstGeom prst="rect">
            <a:avLst/>
          </a:prstGeom>
        </p:spPr>
      </p:pic>
      <p:sp>
        <p:nvSpPr>
          <p:cNvPr id="5" name="Rectangle 4"/>
          <p:cNvSpPr/>
          <p:nvPr/>
        </p:nvSpPr>
        <p:spPr>
          <a:xfrm>
            <a:off x="744071" y="4356847"/>
            <a:ext cx="251011" cy="2510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757082" y="4058996"/>
            <a:ext cx="941294" cy="7909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920753" y="4356847"/>
            <a:ext cx="950259" cy="2510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850776" y="2052918"/>
            <a:ext cx="1497106" cy="48409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cxnSp>
        <p:nvCxnSpPr>
          <p:cNvPr id="14" name="Straight Arrow Connector 13"/>
          <p:cNvCxnSpPr/>
          <p:nvPr/>
        </p:nvCxnSpPr>
        <p:spPr>
          <a:xfrm flipH="1" flipV="1">
            <a:off x="3881718" y="4718707"/>
            <a:ext cx="591670" cy="63322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6" name="Rectangle 15"/>
          <p:cNvSpPr/>
          <p:nvPr/>
        </p:nvSpPr>
        <p:spPr>
          <a:xfrm>
            <a:off x="2850776" y="2052918"/>
            <a:ext cx="1497106" cy="4840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4132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1002119"/>
            <a:ext cx="8509103" cy="1230093"/>
          </a:xfrm>
        </p:spPr>
        <p:txBody>
          <a:bodyPr>
            <a:normAutofit fontScale="90000"/>
          </a:bodyPr>
          <a:lstStyle/>
          <a:p>
            <a:r>
              <a:rPr lang="en-US" sz="2400" dirty="0" smtClean="0"/>
              <a:t>Top Ten Errors </a:t>
            </a:r>
            <a:r>
              <a:rPr lang="en-US" sz="2400" dirty="0" smtClean="0"/>
              <a:t>(4)</a:t>
            </a:r>
            <a:br>
              <a:rPr lang="en-US" sz="2400" dirty="0" smtClean="0"/>
            </a:br>
            <a:r>
              <a:rPr lang="en-US" altLang="en-US" sz="1800" b="1" i="1" dirty="0"/>
              <a:t>Both Private Label Distributors (PLDs) and their Contract Manufacturers (CMs) must list under their  own NDCs</a:t>
            </a:r>
            <a:r>
              <a:rPr lang="en-US" altLang="en-US" sz="2400" dirty="0"/>
              <a:t/>
            </a:r>
            <a:br>
              <a:rPr lang="en-US" altLang="en-US" sz="2400" dirty="0"/>
            </a:br>
            <a:endParaRPr lang="en-US" sz="2400" dirty="0"/>
          </a:p>
        </p:txBody>
      </p:sp>
      <p:sp>
        <p:nvSpPr>
          <p:cNvPr id="3" name="Content Placeholder 2"/>
          <p:cNvSpPr>
            <a:spLocks noGrp="1"/>
          </p:cNvSpPr>
          <p:nvPr>
            <p:ph idx="1"/>
          </p:nvPr>
        </p:nvSpPr>
        <p:spPr>
          <a:xfrm>
            <a:off x="323850" y="2008094"/>
            <a:ext cx="8389844" cy="3801035"/>
          </a:xfrm>
        </p:spPr>
        <p:txBody>
          <a:bodyPr>
            <a:normAutofit lnSpcReduction="10000"/>
          </a:bodyPr>
          <a:lstStyle/>
          <a:p>
            <a:pPr lvl="1">
              <a:defRPr/>
            </a:pPr>
            <a:endParaRPr lang="en-US" altLang="en-US" sz="1800" dirty="0" smtClean="0"/>
          </a:p>
          <a:p>
            <a:pPr lvl="1">
              <a:defRPr/>
            </a:pPr>
            <a:r>
              <a:rPr lang="en-US" altLang="en-US" sz="1800" dirty="0" smtClean="0"/>
              <a:t>The </a:t>
            </a:r>
            <a:r>
              <a:rPr lang="en-US" altLang="en-US" sz="1800" dirty="0"/>
              <a:t>2016 version of 21 CFR 207 continues the longstanding  requirement that the ultimate responsibility for a PLD’s product listing lies with the registered manufacturing establishment.  However, a PLD may still choose to submit its own product listing, acting as an agent for the registered manufacturer.  </a:t>
            </a:r>
          </a:p>
          <a:p>
            <a:pPr marL="457200" lvl="1" indent="0">
              <a:buFontTx/>
              <a:buNone/>
              <a:defRPr/>
            </a:pPr>
            <a:endParaRPr lang="en-US" altLang="en-US" sz="1800" dirty="0"/>
          </a:p>
          <a:p>
            <a:pPr lvl="1">
              <a:defRPr/>
            </a:pPr>
            <a:r>
              <a:rPr lang="en-US" altLang="en-US" sz="1800" dirty="0"/>
              <a:t>Regardless of which party submits the PLD’s listing data, the registered manufacturer is </a:t>
            </a:r>
            <a:r>
              <a:rPr lang="en-US" altLang="en-US" sz="1800" i="1" dirty="0">
                <a:solidFill>
                  <a:srgbClr val="FF0000"/>
                </a:solidFill>
              </a:rPr>
              <a:t>still obligated to list the product under its own NDC as well</a:t>
            </a:r>
            <a:r>
              <a:rPr lang="en-US" altLang="en-US" sz="1800" dirty="0">
                <a:solidFill>
                  <a:srgbClr val="FF0000"/>
                </a:solidFill>
              </a:rPr>
              <a:t>.</a:t>
            </a:r>
          </a:p>
          <a:p>
            <a:pPr lvl="2">
              <a:defRPr/>
            </a:pPr>
            <a:r>
              <a:rPr lang="en-US" altLang="en-US" sz="1400" dirty="0"/>
              <a:t>These manufacturer listings should employ one of the MANUFACTURED EXCLUSIVELY FOR PRIVATE LABEL DISTRIBUTOR marketing categories.</a:t>
            </a:r>
          </a:p>
          <a:p>
            <a:pPr lvl="2">
              <a:defRPr/>
            </a:pPr>
            <a:r>
              <a:rPr lang="en-US" altLang="en-US" sz="1400" dirty="0"/>
              <a:t>Listings under these categories are not published.</a:t>
            </a:r>
          </a:p>
          <a:p>
            <a:pPr lvl="2">
              <a:defRPr/>
            </a:pPr>
            <a:r>
              <a:rPr lang="en-US" altLang="en-US" sz="1400" dirty="0"/>
              <a:t>If a manufacturer makes an identical product for multiple PLDs, it need only list the product once under a single NDC with its own labeler code.  However, we expect a unique NDC from each PLD for their version of the product.</a:t>
            </a:r>
          </a:p>
          <a:p>
            <a:pPr marL="0" indent="0" algn="ctr">
              <a:buNone/>
            </a:pPr>
            <a:endParaRPr lang="en-US" sz="1200" dirty="0" smtClean="0"/>
          </a:p>
          <a:p>
            <a:pPr lvl="1"/>
            <a:endParaRPr lang="en-US" sz="1600" dirty="0" smtClean="0"/>
          </a:p>
          <a:p>
            <a:pPr marL="457200" lvl="1" indent="0">
              <a:buNone/>
            </a:pPr>
            <a:endParaRPr lang="en-US" sz="800" dirty="0" smtClean="0"/>
          </a:p>
        </p:txBody>
      </p:sp>
    </p:spTree>
    <p:extLst>
      <p:ext uri="{BB962C8B-B14F-4D97-AF65-F5344CB8AC3E}">
        <p14:creationId xmlns:p14="http://schemas.microsoft.com/office/powerpoint/2010/main" val="2972777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34975" y="1134035"/>
            <a:ext cx="8229600" cy="515471"/>
          </a:xfrm>
        </p:spPr>
        <p:txBody>
          <a:bodyPr>
            <a:normAutofit/>
          </a:bodyPr>
          <a:lstStyle/>
          <a:p>
            <a:pPr eaLnBrk="1" hangingPunct="1"/>
            <a:r>
              <a:rPr lang="en-US" altLang="en-US" sz="1600" b="1" i="1" dirty="0" smtClean="0"/>
              <a:t>Hypothetical Supply Chain Listings</a:t>
            </a:r>
          </a:p>
        </p:txBody>
      </p:sp>
      <p:sp>
        <p:nvSpPr>
          <p:cNvPr id="19459" name="Rectangle 3"/>
          <p:cNvSpPr>
            <a:spLocks noGrp="1" noChangeArrowheads="1"/>
          </p:cNvSpPr>
          <p:nvPr>
            <p:ph type="body" idx="1"/>
          </p:nvPr>
        </p:nvSpPr>
        <p:spPr>
          <a:xfrm>
            <a:off x="457200" y="1752600"/>
            <a:ext cx="8229600" cy="1752600"/>
          </a:xfrm>
        </p:spPr>
        <p:txBody>
          <a:bodyPr>
            <a:normAutofit/>
          </a:bodyPr>
          <a:lstStyle/>
          <a:p>
            <a:pPr eaLnBrk="1" hangingPunct="1">
              <a:lnSpc>
                <a:spcPct val="90000"/>
              </a:lnSpc>
            </a:pPr>
            <a:r>
              <a:rPr lang="en-US" altLang="en-US" sz="1800" dirty="0" err="1" smtClean="0"/>
              <a:t>Mfr</a:t>
            </a:r>
            <a:r>
              <a:rPr lang="en-US" altLang="en-US" sz="1800" dirty="0" smtClean="0"/>
              <a:t> A :  Makes API</a:t>
            </a:r>
          </a:p>
          <a:p>
            <a:pPr eaLnBrk="1" hangingPunct="1">
              <a:lnSpc>
                <a:spcPct val="90000"/>
              </a:lnSpc>
            </a:pPr>
            <a:r>
              <a:rPr lang="en-US" altLang="en-US" sz="1800" dirty="0" err="1" smtClean="0"/>
              <a:t>Mfr</a:t>
            </a:r>
            <a:r>
              <a:rPr lang="en-US" altLang="en-US" sz="1800" dirty="0" smtClean="0"/>
              <a:t> B :  Mixes API and presses into tablets</a:t>
            </a:r>
          </a:p>
          <a:p>
            <a:pPr eaLnBrk="1" hangingPunct="1">
              <a:lnSpc>
                <a:spcPct val="90000"/>
              </a:lnSpc>
            </a:pPr>
            <a:r>
              <a:rPr lang="en-US" altLang="en-US" sz="1800" dirty="0" smtClean="0"/>
              <a:t>Lab L :  performs release testing and QC</a:t>
            </a:r>
          </a:p>
          <a:p>
            <a:pPr eaLnBrk="1" hangingPunct="1">
              <a:lnSpc>
                <a:spcPct val="90000"/>
              </a:lnSpc>
            </a:pPr>
            <a:r>
              <a:rPr lang="en-US" altLang="en-US" sz="1800" dirty="0" err="1" smtClean="0"/>
              <a:t>Mfr</a:t>
            </a:r>
            <a:r>
              <a:rPr lang="en-US" altLang="en-US" sz="1800" dirty="0" smtClean="0"/>
              <a:t> C :  Places imprint on tablet, packs and labels it for PLD</a:t>
            </a:r>
          </a:p>
          <a:p>
            <a:pPr eaLnBrk="1" hangingPunct="1">
              <a:lnSpc>
                <a:spcPct val="90000"/>
              </a:lnSpc>
            </a:pPr>
            <a:r>
              <a:rPr lang="en-US" altLang="en-US" sz="1800" dirty="0" smtClean="0"/>
              <a:t>PLD :    ANDA holder and distributes product</a:t>
            </a:r>
          </a:p>
        </p:txBody>
      </p:sp>
      <p:sp>
        <p:nvSpPr>
          <p:cNvPr id="19461" name="TextBox 2"/>
          <p:cNvSpPr txBox="1">
            <a:spLocks noChangeArrowheads="1"/>
          </p:cNvSpPr>
          <p:nvPr/>
        </p:nvSpPr>
        <p:spPr bwMode="auto">
          <a:xfrm>
            <a:off x="865281" y="3810000"/>
            <a:ext cx="740017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b="1" i="1" dirty="0"/>
              <a:t>Facility	Register?	Operations	List?	Marketing Category</a:t>
            </a:r>
          </a:p>
          <a:p>
            <a:pPr eaLnBrk="1" hangingPunct="1"/>
            <a:r>
              <a:rPr lang="en-US" altLang="en-US" sz="1600" dirty="0"/>
              <a:t>-------------------------------------------------------------------------------------------------</a:t>
            </a:r>
          </a:p>
          <a:p>
            <a:pPr eaLnBrk="1" hangingPunct="1"/>
            <a:r>
              <a:rPr lang="en-US" altLang="en-US" sz="1600" dirty="0" err="1"/>
              <a:t>Mfr</a:t>
            </a:r>
            <a:r>
              <a:rPr lang="en-US" altLang="en-US" sz="1600" dirty="0"/>
              <a:t> A	</a:t>
            </a:r>
            <a:r>
              <a:rPr lang="en-US" altLang="en-US" sz="1600" dirty="0">
                <a:solidFill>
                  <a:srgbClr val="FF0000"/>
                </a:solidFill>
              </a:rPr>
              <a:t>Yes</a:t>
            </a:r>
            <a:r>
              <a:rPr lang="en-US" altLang="en-US" sz="1600" dirty="0"/>
              <a:t>		API Manufacture	</a:t>
            </a:r>
            <a:r>
              <a:rPr lang="en-US" altLang="en-US" sz="1600" dirty="0" smtClean="0">
                <a:solidFill>
                  <a:srgbClr val="FF0000"/>
                </a:solidFill>
              </a:rPr>
              <a:t>Yes</a:t>
            </a:r>
            <a:r>
              <a:rPr lang="en-US" altLang="en-US" sz="1600" dirty="0" smtClean="0"/>
              <a:t>		Bulk </a:t>
            </a:r>
            <a:r>
              <a:rPr lang="en-US" altLang="en-US" sz="1600" dirty="0"/>
              <a:t>Ingredient</a:t>
            </a:r>
          </a:p>
          <a:p>
            <a:pPr eaLnBrk="1" hangingPunct="1"/>
            <a:r>
              <a:rPr lang="en-US" altLang="en-US" sz="1600" dirty="0" err="1"/>
              <a:t>Mfr</a:t>
            </a:r>
            <a:r>
              <a:rPr lang="en-US" altLang="en-US" sz="1600" dirty="0"/>
              <a:t> B	</a:t>
            </a:r>
            <a:r>
              <a:rPr lang="en-US" altLang="en-US" sz="1600" dirty="0">
                <a:solidFill>
                  <a:srgbClr val="FF0000"/>
                </a:solidFill>
              </a:rPr>
              <a:t>Yes</a:t>
            </a:r>
            <a:r>
              <a:rPr lang="en-US" altLang="en-US" sz="1600" dirty="0"/>
              <a:t>		Manufacture	</a:t>
            </a:r>
            <a:r>
              <a:rPr lang="en-US" altLang="en-US" sz="1600" dirty="0" smtClean="0"/>
              <a:t>	</a:t>
            </a:r>
            <a:r>
              <a:rPr lang="en-US" altLang="en-US" sz="1600" dirty="0" smtClean="0">
                <a:solidFill>
                  <a:srgbClr val="FF0000"/>
                </a:solidFill>
              </a:rPr>
              <a:t>Yes</a:t>
            </a:r>
            <a:r>
              <a:rPr lang="en-US" altLang="en-US" sz="1600" dirty="0" smtClean="0"/>
              <a:t>		Drug </a:t>
            </a:r>
            <a:r>
              <a:rPr lang="en-US" altLang="en-US" sz="1600" dirty="0"/>
              <a:t>for Further Processing</a:t>
            </a:r>
          </a:p>
          <a:p>
            <a:pPr eaLnBrk="1" hangingPunct="1"/>
            <a:r>
              <a:rPr lang="en-US" altLang="en-US" sz="1600" dirty="0"/>
              <a:t>Lab L	</a:t>
            </a:r>
            <a:r>
              <a:rPr lang="en-US" altLang="en-US" sz="1600" dirty="0">
                <a:solidFill>
                  <a:srgbClr val="FF0000"/>
                </a:solidFill>
              </a:rPr>
              <a:t>Yes</a:t>
            </a:r>
            <a:r>
              <a:rPr lang="en-US" altLang="en-US" sz="1600" dirty="0"/>
              <a:t>		Analysis		</a:t>
            </a:r>
            <a:r>
              <a:rPr lang="en-US" altLang="en-US" sz="1600" dirty="0" smtClean="0"/>
              <a:t>	</a:t>
            </a:r>
            <a:r>
              <a:rPr lang="en-US" altLang="en-US" sz="1600" dirty="0" smtClean="0">
                <a:solidFill>
                  <a:srgbClr val="0070C0"/>
                </a:solidFill>
              </a:rPr>
              <a:t>No</a:t>
            </a:r>
            <a:r>
              <a:rPr lang="en-US" altLang="en-US" sz="1600" dirty="0"/>
              <a:t>	</a:t>
            </a:r>
            <a:r>
              <a:rPr lang="en-US" altLang="en-US" sz="1600" dirty="0" smtClean="0"/>
              <a:t>	--</a:t>
            </a:r>
            <a:endParaRPr lang="en-US" altLang="en-US" sz="1600" dirty="0"/>
          </a:p>
          <a:p>
            <a:pPr eaLnBrk="1" hangingPunct="1"/>
            <a:r>
              <a:rPr lang="en-US" altLang="en-US" sz="1600" dirty="0" err="1"/>
              <a:t>Mfr</a:t>
            </a:r>
            <a:r>
              <a:rPr lang="en-US" altLang="en-US" sz="1600" dirty="0"/>
              <a:t> C	</a:t>
            </a:r>
            <a:r>
              <a:rPr lang="en-US" altLang="en-US" sz="1600" dirty="0">
                <a:solidFill>
                  <a:srgbClr val="FF0000"/>
                </a:solidFill>
              </a:rPr>
              <a:t>Yes</a:t>
            </a:r>
            <a:r>
              <a:rPr lang="en-US" altLang="en-US" sz="1600" dirty="0"/>
              <a:t>		Manufacture,	</a:t>
            </a:r>
            <a:r>
              <a:rPr lang="en-US" altLang="en-US" sz="1600" dirty="0" smtClean="0"/>
              <a:t>	</a:t>
            </a:r>
            <a:r>
              <a:rPr lang="en-US" altLang="en-US" sz="1600" dirty="0" smtClean="0">
                <a:solidFill>
                  <a:srgbClr val="FF0000"/>
                </a:solidFill>
              </a:rPr>
              <a:t>Yes</a:t>
            </a:r>
            <a:r>
              <a:rPr lang="en-US" altLang="en-US" sz="1600" dirty="0"/>
              <a:t>	</a:t>
            </a:r>
            <a:r>
              <a:rPr lang="en-US" altLang="en-US" sz="1600" dirty="0" smtClean="0"/>
              <a:t>	Approved </a:t>
            </a:r>
            <a:r>
              <a:rPr lang="en-US" altLang="en-US" sz="1600" dirty="0"/>
              <a:t>Drug </a:t>
            </a:r>
            <a:r>
              <a:rPr lang="en-US" altLang="en-US" sz="1600" dirty="0" err="1"/>
              <a:t>Mfr’d</a:t>
            </a:r>
            <a:endParaRPr lang="en-US" altLang="en-US" sz="1600" dirty="0"/>
          </a:p>
          <a:p>
            <a:pPr eaLnBrk="1" hangingPunct="1"/>
            <a:r>
              <a:rPr lang="en-US" altLang="en-US" sz="1600" dirty="0"/>
              <a:t>			</a:t>
            </a:r>
            <a:r>
              <a:rPr lang="en-US" altLang="en-US" sz="1600" dirty="0" smtClean="0"/>
              <a:t>	Pack</a:t>
            </a:r>
            <a:r>
              <a:rPr lang="en-US" altLang="en-US" sz="1600" dirty="0"/>
              <a:t>, Label		</a:t>
            </a:r>
            <a:r>
              <a:rPr lang="en-US" altLang="en-US" sz="1600" dirty="0" smtClean="0"/>
              <a:t>		Exclusively </a:t>
            </a:r>
            <a:r>
              <a:rPr lang="en-US" altLang="en-US" sz="1600" dirty="0"/>
              <a:t>for PLD</a:t>
            </a:r>
          </a:p>
          <a:p>
            <a:pPr eaLnBrk="1" hangingPunct="1"/>
            <a:r>
              <a:rPr lang="en-US" altLang="en-US" sz="1600" dirty="0"/>
              <a:t>PLD	</a:t>
            </a:r>
            <a:r>
              <a:rPr lang="en-US" altLang="en-US" sz="1600" dirty="0" smtClean="0"/>
              <a:t>	</a:t>
            </a:r>
            <a:r>
              <a:rPr lang="en-US" altLang="en-US" sz="1600" dirty="0" smtClean="0">
                <a:solidFill>
                  <a:srgbClr val="0070C0"/>
                </a:solidFill>
              </a:rPr>
              <a:t>No</a:t>
            </a:r>
            <a:r>
              <a:rPr lang="en-US" altLang="en-US" sz="1600" dirty="0"/>
              <a:t>		--		</a:t>
            </a:r>
            <a:r>
              <a:rPr lang="en-US" altLang="en-US" sz="1600" dirty="0" smtClean="0"/>
              <a:t>		</a:t>
            </a:r>
            <a:r>
              <a:rPr lang="en-US" altLang="en-US" sz="1600" dirty="0" smtClean="0">
                <a:solidFill>
                  <a:srgbClr val="FF0000"/>
                </a:solidFill>
              </a:rPr>
              <a:t>Yes</a:t>
            </a:r>
            <a:r>
              <a:rPr lang="en-US" altLang="en-US" sz="1600" dirty="0"/>
              <a:t>	</a:t>
            </a:r>
            <a:r>
              <a:rPr lang="en-US" altLang="en-US" sz="1600" dirty="0" smtClean="0"/>
              <a:t>	Approved </a:t>
            </a:r>
            <a:r>
              <a:rPr lang="en-US" altLang="en-US" sz="1600" dirty="0"/>
              <a:t>Drug ANDA</a:t>
            </a:r>
          </a:p>
        </p:txBody>
      </p:sp>
      <p:sp>
        <p:nvSpPr>
          <p:cNvPr id="5" name="Title 1"/>
          <p:cNvSpPr txBox="1">
            <a:spLocks/>
          </p:cNvSpPr>
          <p:nvPr/>
        </p:nvSpPr>
        <p:spPr>
          <a:xfrm>
            <a:off x="323849" y="667645"/>
            <a:ext cx="8509103" cy="49135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smtClean="0"/>
              <a:t>Top Ten Errors </a:t>
            </a:r>
            <a:r>
              <a:rPr lang="en-US" sz="2400" dirty="0" smtClean="0"/>
              <a:t>(4)</a:t>
            </a:r>
            <a:endParaRPr lang="en-US" sz="2400" dirty="0"/>
          </a:p>
        </p:txBody>
      </p:sp>
    </p:spTree>
    <p:extLst>
      <p:ext uri="{BB962C8B-B14F-4D97-AF65-F5344CB8AC3E}">
        <p14:creationId xmlns:p14="http://schemas.microsoft.com/office/powerpoint/2010/main" val="2487861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76073"/>
            <a:ext cx="8509103" cy="491356"/>
          </a:xfrm>
        </p:spPr>
        <p:txBody>
          <a:bodyPr>
            <a:normAutofit fontScale="90000"/>
          </a:bodyPr>
          <a:lstStyle/>
          <a:p>
            <a:r>
              <a:rPr lang="en-US" sz="2400" dirty="0" smtClean="0"/>
              <a:t>Top Ten Errors </a:t>
            </a:r>
            <a:r>
              <a:rPr lang="en-US" sz="2400" dirty="0" smtClean="0"/>
              <a:t>(3)</a:t>
            </a:r>
            <a:r>
              <a:rPr lang="en-US" sz="2400" dirty="0" smtClean="0"/>
              <a:t/>
            </a:r>
            <a:br>
              <a:rPr lang="en-US" sz="2400" dirty="0" smtClean="0"/>
            </a:br>
            <a:r>
              <a:rPr lang="en-US" sz="1800" b="1" i="1" dirty="0" smtClean="0"/>
              <a:t>Image Files</a:t>
            </a:r>
            <a:endParaRPr lang="en-US" sz="1800" b="1" i="1" dirty="0"/>
          </a:p>
        </p:txBody>
      </p:sp>
      <p:sp>
        <p:nvSpPr>
          <p:cNvPr id="3" name="Content Placeholder 2"/>
          <p:cNvSpPr>
            <a:spLocks noGrp="1"/>
          </p:cNvSpPr>
          <p:nvPr>
            <p:ph idx="1"/>
          </p:nvPr>
        </p:nvSpPr>
        <p:spPr>
          <a:xfrm>
            <a:off x="323850" y="1338369"/>
            <a:ext cx="8389844" cy="2581835"/>
          </a:xfrm>
        </p:spPr>
        <p:txBody>
          <a:bodyPr>
            <a:normAutofit/>
          </a:bodyPr>
          <a:lstStyle/>
          <a:p>
            <a:pPr marL="57150" indent="0">
              <a:buNone/>
            </a:pPr>
            <a:r>
              <a:rPr lang="en-US" sz="1600" dirty="0" smtClean="0"/>
              <a:t>When</a:t>
            </a:r>
            <a:r>
              <a:rPr lang="en-US" sz="1800" dirty="0" smtClean="0"/>
              <a:t> including image files with the SPL:</a:t>
            </a:r>
          </a:p>
          <a:p>
            <a:pPr lvl="1"/>
            <a:r>
              <a:rPr lang="en-US" sz="1400" dirty="0" smtClean="0"/>
              <a:t>Ensure all images are JPG format (not GIF, PNG, BMP, </a:t>
            </a:r>
            <a:r>
              <a:rPr lang="en-US" sz="1400" dirty="0" err="1" smtClean="0"/>
              <a:t>etc</a:t>
            </a:r>
            <a:r>
              <a:rPr lang="en-US" sz="1400" dirty="0" smtClean="0"/>
              <a:t>)</a:t>
            </a:r>
          </a:p>
          <a:p>
            <a:pPr lvl="1"/>
            <a:r>
              <a:rPr lang="en-US" sz="1400" dirty="0" smtClean="0"/>
              <a:t>Image files are limited to 1MB each</a:t>
            </a:r>
          </a:p>
          <a:p>
            <a:pPr lvl="1"/>
            <a:r>
              <a:rPr lang="en-US" sz="1400" dirty="0" smtClean="0"/>
              <a:t>Ensure that all images included in the zip file are referenced somewhere in the Content of Labeling</a:t>
            </a:r>
          </a:p>
          <a:p>
            <a:pPr lvl="1"/>
            <a:r>
              <a:rPr lang="en-US" sz="1400" dirty="0" smtClean="0"/>
              <a:t>Reference the correct images in the correct sections</a:t>
            </a:r>
          </a:p>
          <a:p>
            <a:pPr lvl="2"/>
            <a:r>
              <a:rPr lang="en-US" sz="1000" dirty="0" smtClean="0"/>
              <a:t>Package label/Principle display panel</a:t>
            </a:r>
          </a:p>
          <a:p>
            <a:pPr lvl="2"/>
            <a:r>
              <a:rPr lang="en-US" sz="1000" dirty="0" smtClean="0"/>
              <a:t>Product </a:t>
            </a:r>
            <a:r>
              <a:rPr lang="en-US" sz="1000" dirty="0" smtClean="0"/>
              <a:t>images for solid oral dosage forms</a:t>
            </a:r>
            <a:endParaRPr lang="en-US" sz="1000" dirty="0" smtClean="0"/>
          </a:p>
          <a:p>
            <a:pPr lvl="2"/>
            <a:r>
              <a:rPr lang="en-US" sz="1000" dirty="0" smtClean="0"/>
              <a:t>Graphs, charts, figures for content of labeling</a:t>
            </a:r>
          </a:p>
          <a:p>
            <a:pPr lvl="1"/>
            <a:r>
              <a:rPr lang="en-US" sz="1400" dirty="0" smtClean="0"/>
              <a:t>Ensure all appropriate packaging is represented in the images</a:t>
            </a:r>
          </a:p>
          <a:p>
            <a:pPr lvl="1"/>
            <a:r>
              <a:rPr lang="en-US" sz="1400" dirty="0" smtClean="0"/>
              <a:t>Do not include labeling proofs:</a:t>
            </a:r>
          </a:p>
          <a:p>
            <a:pPr lvl="2"/>
            <a:endParaRPr lang="en-US" sz="1800" dirty="0" smtClean="0"/>
          </a:p>
          <a:p>
            <a:pPr marL="857250" lvl="2" indent="0">
              <a:buNone/>
            </a:pPr>
            <a:endParaRPr lang="en-US" sz="1200" dirty="0" smtClean="0"/>
          </a:p>
          <a:p>
            <a:pPr marL="457200" lvl="1" indent="0">
              <a:buNone/>
            </a:pPr>
            <a:endParaRPr lang="en-US" sz="800"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434" y="3920204"/>
            <a:ext cx="5647765" cy="2504163"/>
          </a:xfrm>
          <a:prstGeom prst="rect">
            <a:avLst/>
          </a:prstGeom>
        </p:spPr>
      </p:pic>
      <p:sp>
        <p:nvSpPr>
          <p:cNvPr id="9" name="TextBox 8"/>
          <p:cNvSpPr txBox="1"/>
          <p:nvPr/>
        </p:nvSpPr>
        <p:spPr>
          <a:xfrm>
            <a:off x="2250140" y="6412075"/>
            <a:ext cx="4500284" cy="276999"/>
          </a:xfrm>
          <a:prstGeom prst="rect">
            <a:avLst/>
          </a:prstGeom>
          <a:noFill/>
        </p:spPr>
        <p:txBody>
          <a:bodyPr wrap="square" rtlCol="0">
            <a:spAutoFit/>
          </a:bodyPr>
          <a:lstStyle/>
          <a:p>
            <a:pPr lvl="1"/>
            <a:r>
              <a:rPr lang="en-US" sz="1200" dirty="0" smtClean="0">
                <a:solidFill>
                  <a:srgbClr val="FF0000"/>
                </a:solidFill>
              </a:rPr>
              <a:t>Included with </a:t>
            </a:r>
            <a:r>
              <a:rPr lang="en-US" sz="1200" dirty="0" smtClean="0">
                <a:solidFill>
                  <a:srgbClr val="FF0000"/>
                </a:solidFill>
              </a:rPr>
              <a:t>an outer </a:t>
            </a:r>
            <a:r>
              <a:rPr lang="en-US" sz="1200" dirty="0" smtClean="0">
                <a:solidFill>
                  <a:srgbClr val="FF0000"/>
                </a:solidFill>
              </a:rPr>
              <a:t>carton labeling </a:t>
            </a:r>
            <a:r>
              <a:rPr lang="en-US" sz="1200" dirty="0" smtClean="0">
                <a:solidFill>
                  <a:srgbClr val="FF0000"/>
                </a:solidFill>
              </a:rPr>
              <a:t>image</a:t>
            </a:r>
            <a:endParaRPr lang="en-US" sz="1200" dirty="0">
              <a:solidFill>
                <a:srgbClr val="FF0000"/>
              </a:solidFill>
            </a:endParaRPr>
          </a:p>
        </p:txBody>
      </p:sp>
      <p:sp>
        <p:nvSpPr>
          <p:cNvPr id="4" name="Rectangle 3"/>
          <p:cNvSpPr/>
          <p:nvPr/>
        </p:nvSpPr>
        <p:spPr>
          <a:xfrm>
            <a:off x="1837765" y="4159623"/>
            <a:ext cx="1138517" cy="38548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662518" y="3920204"/>
            <a:ext cx="519953" cy="1139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1905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607671"/>
            <a:ext cx="8509103" cy="491356"/>
          </a:xfrm>
        </p:spPr>
        <p:txBody>
          <a:bodyPr>
            <a:normAutofit fontScale="90000"/>
          </a:bodyPr>
          <a:lstStyle/>
          <a:p>
            <a:r>
              <a:rPr lang="en-US" sz="2400" dirty="0" smtClean="0"/>
              <a:t>Top Ten Errors </a:t>
            </a:r>
            <a:r>
              <a:rPr lang="en-US" sz="2400" dirty="0" smtClean="0"/>
              <a:t>(2)</a:t>
            </a:r>
            <a:br>
              <a:rPr lang="en-US" sz="2400" dirty="0" smtClean="0"/>
            </a:br>
            <a:r>
              <a:rPr lang="en-US" sz="1600" b="1" i="1" dirty="0" smtClean="0"/>
              <a:t>Changes Requiring </a:t>
            </a:r>
            <a:r>
              <a:rPr lang="en-US" sz="1600" b="1" i="1" dirty="0"/>
              <a:t>N</a:t>
            </a:r>
            <a:r>
              <a:rPr lang="en-US" sz="1600" b="1" i="1" dirty="0" smtClean="0"/>
              <a:t>ew NDCs</a:t>
            </a:r>
            <a:endParaRPr lang="en-US" sz="2400" dirty="0"/>
          </a:p>
        </p:txBody>
      </p:sp>
      <p:sp>
        <p:nvSpPr>
          <p:cNvPr id="3" name="Content Placeholder 2"/>
          <p:cNvSpPr>
            <a:spLocks noGrp="1"/>
          </p:cNvSpPr>
          <p:nvPr>
            <p:ph idx="1"/>
          </p:nvPr>
        </p:nvSpPr>
        <p:spPr>
          <a:xfrm>
            <a:off x="323850" y="1344706"/>
            <a:ext cx="8389844" cy="4195482"/>
          </a:xfrm>
        </p:spPr>
        <p:txBody>
          <a:bodyPr>
            <a:normAutofit fontScale="92500" lnSpcReduction="10000"/>
          </a:bodyPr>
          <a:lstStyle/>
          <a:p>
            <a:pPr lvl="1"/>
            <a:r>
              <a:rPr lang="en-US" sz="1800" dirty="0" smtClean="0"/>
              <a:t>SPLs are often rejected when a company changes certain data elements on a product listing. A new NDC Product code is required for any change or difference in:</a:t>
            </a:r>
          </a:p>
          <a:p>
            <a:pPr marL="1028700" lvl="2" indent="-171450"/>
            <a:r>
              <a:rPr lang="en-US" sz="1600" dirty="0" smtClean="0"/>
              <a:t>Active ingredient list (add/delete/change active ingredient UNII</a:t>
            </a:r>
          </a:p>
          <a:p>
            <a:pPr marL="1028700" lvl="2" indent="-171450"/>
            <a:r>
              <a:rPr lang="en-US" sz="1600" dirty="0" smtClean="0"/>
              <a:t>Strength of any active ingredient</a:t>
            </a:r>
          </a:p>
          <a:p>
            <a:pPr marL="1028700" lvl="2" indent="-171450"/>
            <a:r>
              <a:rPr lang="en-US" sz="1600" dirty="0" smtClean="0"/>
              <a:t>Dosage form</a:t>
            </a:r>
          </a:p>
          <a:p>
            <a:pPr marL="1028700" lvl="2" indent="-171450"/>
            <a:r>
              <a:rPr lang="en-US" sz="1600" dirty="0" smtClean="0"/>
              <a:t>Physical characteristics of solid oral dosage forms:</a:t>
            </a:r>
          </a:p>
          <a:p>
            <a:pPr marL="1485900" lvl="3" indent="-171450"/>
            <a:r>
              <a:rPr lang="en-US" sz="1400" dirty="0" smtClean="0"/>
              <a:t>Size</a:t>
            </a:r>
          </a:p>
          <a:p>
            <a:pPr marL="1485900" lvl="3" indent="-171450"/>
            <a:r>
              <a:rPr lang="en-US" sz="1400" dirty="0" smtClean="0"/>
              <a:t>Shape</a:t>
            </a:r>
          </a:p>
          <a:p>
            <a:pPr marL="1485900" lvl="3" indent="-171450"/>
            <a:r>
              <a:rPr lang="en-US" sz="1400" dirty="0" smtClean="0"/>
              <a:t>Color</a:t>
            </a:r>
          </a:p>
          <a:p>
            <a:pPr marL="1485900" lvl="3" indent="-171450"/>
            <a:r>
              <a:rPr lang="en-US" sz="1400" dirty="0"/>
              <a:t>F</a:t>
            </a:r>
            <a:r>
              <a:rPr lang="en-US" sz="1400" dirty="0" smtClean="0"/>
              <a:t>lavor</a:t>
            </a:r>
          </a:p>
          <a:p>
            <a:pPr marL="1485900" lvl="3" indent="-171450"/>
            <a:r>
              <a:rPr lang="en-US" sz="1400" dirty="0" smtClean="0"/>
              <a:t>Scoring</a:t>
            </a:r>
          </a:p>
          <a:p>
            <a:pPr marL="1485900" lvl="3" indent="-171450"/>
            <a:r>
              <a:rPr lang="en-US" sz="1400" dirty="0" smtClean="0"/>
              <a:t>Imprint</a:t>
            </a:r>
            <a:endParaRPr lang="en-US" sz="1800" dirty="0" smtClean="0"/>
          </a:p>
          <a:p>
            <a:pPr lvl="1"/>
            <a:r>
              <a:rPr lang="en-US" sz="1800" dirty="0" smtClean="0"/>
              <a:t>A new NDC Product code is not required for changes to inactive ingredients (</a:t>
            </a:r>
            <a:r>
              <a:rPr lang="en-US" sz="1800" i="1" dirty="0" smtClean="0"/>
              <a:t>unless it affects a change to one of the characteristics above</a:t>
            </a:r>
            <a:r>
              <a:rPr lang="en-US" sz="1800" dirty="0" smtClean="0"/>
              <a:t>)</a:t>
            </a:r>
          </a:p>
          <a:p>
            <a:pPr lvl="1"/>
            <a:r>
              <a:rPr lang="en-US" sz="1800" b="1" i="1" dirty="0" smtClean="0">
                <a:solidFill>
                  <a:srgbClr val="FF0000"/>
                </a:solidFill>
              </a:rPr>
              <a:t>So double check these data elements prior to initial submission. If they are incorrect  a fix requires a new NDC!</a:t>
            </a:r>
            <a:endParaRPr lang="en-US" sz="1800" b="1" i="1" dirty="0" smtClean="0">
              <a:solidFill>
                <a:srgbClr val="FF0000"/>
              </a:solidFill>
            </a:endParaRPr>
          </a:p>
          <a:p>
            <a:pPr marL="1028700" lvl="2" indent="-171450"/>
            <a:endParaRPr lang="en-US" sz="1200" dirty="0" smtClean="0"/>
          </a:p>
          <a:p>
            <a:pPr marL="857250" lvl="2" indent="0">
              <a:buNone/>
            </a:pPr>
            <a:endParaRPr lang="en-US" sz="1200" dirty="0" smtClean="0"/>
          </a:p>
          <a:p>
            <a:pPr marL="457200" lvl="1" indent="0">
              <a:buNone/>
            </a:pPr>
            <a:endParaRPr lang="en-US" sz="800" dirty="0" smtClean="0"/>
          </a:p>
        </p:txBody>
      </p:sp>
      <p:sp>
        <p:nvSpPr>
          <p:cNvPr id="5" name="TextBox 4"/>
          <p:cNvSpPr txBox="1"/>
          <p:nvPr/>
        </p:nvSpPr>
        <p:spPr>
          <a:xfrm>
            <a:off x="1174376" y="5722313"/>
            <a:ext cx="6472518" cy="400110"/>
          </a:xfrm>
          <a:prstGeom prst="rect">
            <a:avLst/>
          </a:prstGeom>
          <a:noFill/>
        </p:spPr>
        <p:txBody>
          <a:bodyPr wrap="square" rtlCol="0">
            <a:spAutoFit/>
          </a:bodyPr>
          <a:lstStyle/>
          <a:p>
            <a:pPr algn="ctr"/>
            <a:r>
              <a:rPr lang="en-US" sz="2000" b="1" i="1" dirty="0" smtClean="0">
                <a:solidFill>
                  <a:srgbClr val="0070C0"/>
                </a:solidFill>
              </a:rPr>
              <a:t>And the #1 SPL error is…</a:t>
            </a:r>
            <a:endParaRPr lang="en-US" sz="2000" b="1" i="1" dirty="0">
              <a:solidFill>
                <a:srgbClr val="0070C0"/>
              </a:solidFill>
            </a:endParaRPr>
          </a:p>
        </p:txBody>
      </p:sp>
    </p:spTree>
    <p:extLst>
      <p:ext uri="{BB962C8B-B14F-4D97-AF65-F5344CB8AC3E}">
        <p14:creationId xmlns:p14="http://schemas.microsoft.com/office/powerpoint/2010/main" val="409782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Top Ten Errors (</a:t>
            </a:r>
            <a:r>
              <a:rPr lang="en-US" sz="2400" dirty="0"/>
              <a:t>1)</a:t>
            </a:r>
            <a:br>
              <a:rPr lang="en-US" sz="2400" dirty="0"/>
            </a:br>
            <a:r>
              <a:rPr lang="en-US" sz="1600" b="1" i="1" dirty="0"/>
              <a:t>Product </a:t>
            </a:r>
            <a:r>
              <a:rPr lang="en-US" sz="1600" b="1" i="1" dirty="0" smtClean="0"/>
              <a:t>Listings Referencing Unregistered Establishments </a:t>
            </a:r>
            <a:endParaRPr lang="en-US" sz="1600" b="1" i="1" dirty="0"/>
          </a:p>
        </p:txBody>
      </p:sp>
      <p:sp>
        <p:nvSpPr>
          <p:cNvPr id="3" name="Content Placeholder 2"/>
          <p:cNvSpPr>
            <a:spLocks noGrp="1"/>
          </p:cNvSpPr>
          <p:nvPr>
            <p:ph idx="1"/>
          </p:nvPr>
        </p:nvSpPr>
        <p:spPr/>
        <p:txBody>
          <a:bodyPr>
            <a:normAutofit/>
          </a:bodyPr>
          <a:lstStyle/>
          <a:p>
            <a:pPr lvl="1"/>
            <a:endParaRPr lang="en-US" sz="1600" dirty="0" smtClean="0"/>
          </a:p>
          <a:p>
            <a:pPr lvl="1"/>
            <a:r>
              <a:rPr lang="en-US" sz="1600" dirty="0" smtClean="0"/>
              <a:t>Over 22,000!</a:t>
            </a:r>
          </a:p>
          <a:p>
            <a:pPr lvl="1"/>
            <a:r>
              <a:rPr lang="en-US" sz="1600" dirty="0" smtClean="0"/>
              <a:t>Validation prevents the submission of unregistered establishments in the establishment section</a:t>
            </a:r>
          </a:p>
          <a:p>
            <a:pPr lvl="2"/>
            <a:r>
              <a:rPr lang="en-US" sz="1200" dirty="0" smtClean="0"/>
              <a:t>Establishments are registered upon initial submission, but then registration expires and/or the labeler switches manufacturing establishments and does not update the establishment section</a:t>
            </a:r>
          </a:p>
          <a:p>
            <a:pPr lvl="1"/>
            <a:r>
              <a:rPr lang="en-US" sz="1600" dirty="0" smtClean="0"/>
              <a:t>Required annual updates/certification should take care of some issues</a:t>
            </a:r>
          </a:p>
          <a:p>
            <a:pPr lvl="1"/>
            <a:r>
              <a:rPr lang="en-US" sz="1600" dirty="0" smtClean="0"/>
              <a:t>Possible regulatory actions such as flagging in or removal from NDC Directory, and potentially DailyMed, should take care of even more.</a:t>
            </a:r>
          </a:p>
        </p:txBody>
      </p:sp>
    </p:spTree>
    <p:extLst>
      <p:ext uri="{BB962C8B-B14F-4D97-AF65-F5344CB8AC3E}">
        <p14:creationId xmlns:p14="http://schemas.microsoft.com/office/powerpoint/2010/main" val="3170079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23849" y="880243"/>
            <a:ext cx="8509103" cy="926020"/>
          </a:xfrm>
        </p:spPr>
        <p:txBody>
          <a:bodyPr/>
          <a:lstStyle/>
          <a:p>
            <a:r>
              <a:rPr lang="en-US" altLang="en-US" b="1" dirty="0" smtClean="0"/>
              <a:t>Overview          </a:t>
            </a:r>
          </a:p>
        </p:txBody>
      </p:sp>
      <p:sp>
        <p:nvSpPr>
          <p:cNvPr id="3075" name="Content Placeholder 2"/>
          <p:cNvSpPr>
            <a:spLocks noGrp="1"/>
          </p:cNvSpPr>
          <p:nvPr>
            <p:ph idx="1"/>
          </p:nvPr>
        </p:nvSpPr>
        <p:spPr/>
        <p:txBody>
          <a:bodyPr>
            <a:normAutofit/>
          </a:bodyPr>
          <a:lstStyle/>
          <a:p>
            <a:pPr marL="0" indent="0">
              <a:buFontTx/>
              <a:buNone/>
              <a:defRPr/>
            </a:pPr>
            <a:r>
              <a:rPr lang="en-US" altLang="en-US" sz="2400" b="1" i="1" dirty="0" smtClean="0"/>
              <a:t>Topics we’ll cover in this presentation include:  </a:t>
            </a:r>
          </a:p>
          <a:p>
            <a:pPr marL="0" indent="0">
              <a:buFontTx/>
              <a:buNone/>
              <a:defRPr/>
            </a:pPr>
            <a:endParaRPr lang="en-US" altLang="en-US" sz="2400" dirty="0" smtClean="0"/>
          </a:p>
          <a:p>
            <a:pPr>
              <a:defRPr/>
            </a:pPr>
            <a:r>
              <a:rPr lang="en-US" altLang="en-US" sz="2000" dirty="0" smtClean="0"/>
              <a:t>Basic background of the Drug Registration and Listing System (DRLS)</a:t>
            </a:r>
          </a:p>
          <a:p>
            <a:pPr>
              <a:defRPr/>
            </a:pPr>
            <a:r>
              <a:rPr lang="en-US" altLang="en-US" sz="2000" dirty="0" smtClean="0"/>
              <a:t>“Top ten” SPL errors encountered by DRLS </a:t>
            </a:r>
            <a:r>
              <a:rPr lang="en-US" altLang="en-US" sz="2000" dirty="0" smtClean="0"/>
              <a:t>Staff</a:t>
            </a:r>
          </a:p>
          <a:p>
            <a:pPr>
              <a:defRPr/>
            </a:pPr>
            <a:r>
              <a:rPr lang="en-US" altLang="en-US" sz="2000" dirty="0"/>
              <a:t>S</a:t>
            </a:r>
            <a:r>
              <a:rPr lang="en-US" altLang="en-US" sz="2000" dirty="0" smtClean="0"/>
              <a:t>ummary</a:t>
            </a:r>
            <a:endParaRPr lang="en-US" altLang="en-US" sz="2000" dirty="0" smtClean="0"/>
          </a:p>
        </p:txBody>
      </p:sp>
    </p:spTree>
    <p:extLst>
      <p:ext uri="{BB962C8B-B14F-4D97-AF65-F5344CB8AC3E}">
        <p14:creationId xmlns:p14="http://schemas.microsoft.com/office/powerpoint/2010/main" val="686812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78001"/>
            <a:ext cx="8509103" cy="491356"/>
          </a:xfrm>
        </p:spPr>
        <p:txBody>
          <a:bodyPr>
            <a:normAutofit/>
          </a:bodyPr>
          <a:lstStyle/>
          <a:p>
            <a:r>
              <a:rPr lang="en-US" sz="2400" dirty="0" smtClean="0"/>
              <a:t>Top Ten </a:t>
            </a:r>
            <a:r>
              <a:rPr lang="en-US" sz="2400" dirty="0" smtClean="0"/>
              <a:t>Errors</a:t>
            </a:r>
            <a:endParaRPr lang="en-US" sz="2400" dirty="0"/>
          </a:p>
        </p:txBody>
      </p:sp>
      <p:sp>
        <p:nvSpPr>
          <p:cNvPr id="3" name="Content Placeholder 2"/>
          <p:cNvSpPr>
            <a:spLocks noGrp="1"/>
          </p:cNvSpPr>
          <p:nvPr>
            <p:ph idx="1"/>
          </p:nvPr>
        </p:nvSpPr>
        <p:spPr>
          <a:xfrm>
            <a:off x="323850" y="1344706"/>
            <a:ext cx="8389844" cy="4823012"/>
          </a:xfrm>
        </p:spPr>
        <p:txBody>
          <a:bodyPr>
            <a:normAutofit/>
          </a:bodyPr>
          <a:lstStyle/>
          <a:p>
            <a:pPr marL="0" indent="0" algn="ctr">
              <a:buNone/>
            </a:pPr>
            <a:r>
              <a:rPr lang="en-US" sz="2000" b="1" i="1" dirty="0" smtClean="0"/>
              <a:t>Summary</a:t>
            </a:r>
            <a:endParaRPr lang="en-US" sz="1200" b="1" i="1" dirty="0" smtClean="0"/>
          </a:p>
          <a:p>
            <a:pPr lvl="1"/>
            <a:endParaRPr lang="en-US" sz="1600" dirty="0" smtClean="0"/>
          </a:p>
          <a:p>
            <a:r>
              <a:rPr lang="en-US" sz="2000" dirty="0"/>
              <a:t>Examples not intended to shame or embarrass any particular firm.</a:t>
            </a:r>
          </a:p>
          <a:p>
            <a:pPr lvl="1"/>
            <a:r>
              <a:rPr lang="en-US" sz="1600" dirty="0"/>
              <a:t>Our goal is accurate data! </a:t>
            </a:r>
          </a:p>
          <a:p>
            <a:pPr lvl="1"/>
            <a:r>
              <a:rPr lang="en-US" sz="1600" dirty="0"/>
              <a:t>Highlight errors to the experts so errors can be prevented</a:t>
            </a:r>
            <a:r>
              <a:rPr lang="en-US" sz="1600" dirty="0" smtClean="0"/>
              <a:t>.</a:t>
            </a:r>
          </a:p>
          <a:p>
            <a:pPr marL="457200" lvl="1" indent="0">
              <a:buNone/>
            </a:pPr>
            <a:endParaRPr lang="en-US" sz="2000" dirty="0" smtClean="0"/>
          </a:p>
          <a:p>
            <a:r>
              <a:rPr lang="en-US" sz="2000" dirty="0" smtClean="0"/>
              <a:t>Regulatory </a:t>
            </a:r>
            <a:r>
              <a:rPr lang="en-US" sz="2000" dirty="0"/>
              <a:t>actions (Untitled Letters and Warning Letters) can help but take a lot of resources to fix a single error.  They are necessary, however, if errors are serious enough and/or firms are unwilling to comply</a:t>
            </a:r>
            <a:r>
              <a:rPr lang="en-US" sz="2000" dirty="0" smtClean="0"/>
              <a:t>.</a:t>
            </a:r>
          </a:p>
          <a:p>
            <a:pPr marL="0" indent="0">
              <a:buNone/>
            </a:pPr>
            <a:endParaRPr lang="en-US" sz="2000" dirty="0"/>
          </a:p>
          <a:p>
            <a:r>
              <a:rPr lang="en-US" sz="2000" dirty="0"/>
              <a:t>Education and outreach is the best remedy.  </a:t>
            </a:r>
            <a:r>
              <a:rPr lang="en-US" sz="2000" b="1" i="1" dirty="0"/>
              <a:t>“An ounce of prevention is worth a pound of cure.”</a:t>
            </a:r>
            <a:r>
              <a:rPr lang="en-US" sz="2000" dirty="0"/>
              <a:t>  You are the experts. Help spread the word to make the data complete and accurate for everyone!</a:t>
            </a:r>
            <a:endParaRPr lang="en-US" sz="800" dirty="0" smtClean="0"/>
          </a:p>
        </p:txBody>
      </p:sp>
    </p:spTree>
    <p:extLst>
      <p:ext uri="{BB962C8B-B14F-4D97-AF65-F5344CB8AC3E}">
        <p14:creationId xmlns:p14="http://schemas.microsoft.com/office/powerpoint/2010/main" val="51428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23849" y="550376"/>
            <a:ext cx="8509103" cy="926020"/>
          </a:xfrm>
        </p:spPr>
        <p:txBody>
          <a:bodyPr/>
          <a:lstStyle/>
          <a:p>
            <a:r>
              <a:rPr lang="en-US" altLang="en-US" sz="2800" b="1" dirty="0" smtClean="0"/>
              <a:t>Contact information</a:t>
            </a:r>
          </a:p>
        </p:txBody>
      </p:sp>
      <p:sp>
        <p:nvSpPr>
          <p:cNvPr id="5123" name="Content Placeholder 2"/>
          <p:cNvSpPr>
            <a:spLocks noGrp="1"/>
          </p:cNvSpPr>
          <p:nvPr>
            <p:ph idx="1"/>
          </p:nvPr>
        </p:nvSpPr>
        <p:spPr>
          <a:xfrm>
            <a:off x="457200" y="1178859"/>
            <a:ext cx="8229600" cy="5365376"/>
          </a:xfrm>
        </p:spPr>
        <p:txBody>
          <a:bodyPr/>
          <a:lstStyle/>
          <a:p>
            <a:pPr lvl="1">
              <a:defRPr/>
            </a:pPr>
            <a:r>
              <a:rPr lang="en-US" altLang="en-US" sz="2000" dirty="0" smtClean="0"/>
              <a:t>DRLS Helpdesk</a:t>
            </a:r>
          </a:p>
          <a:p>
            <a:pPr lvl="2">
              <a:defRPr/>
            </a:pPr>
            <a:r>
              <a:rPr lang="en-US" altLang="en-US" sz="1600" dirty="0" smtClean="0">
                <a:hlinkClick r:id="rId3"/>
              </a:rPr>
              <a:t>edrls@fda.hhs.gov</a:t>
            </a:r>
            <a:endParaRPr lang="en-US" altLang="en-US" sz="1600" dirty="0" smtClean="0"/>
          </a:p>
          <a:p>
            <a:pPr lvl="2">
              <a:defRPr/>
            </a:pPr>
            <a:r>
              <a:rPr lang="en-US" altLang="en-US" sz="1600" dirty="0" smtClean="0">
                <a:hlinkClick r:id="rId4"/>
              </a:rPr>
              <a:t>www.fda.gov/edrls</a:t>
            </a:r>
            <a:r>
              <a:rPr lang="en-US" altLang="en-US" sz="1600" dirty="0" smtClean="0"/>
              <a:t> </a:t>
            </a:r>
          </a:p>
          <a:p>
            <a:pPr marL="914400" lvl="2" indent="0">
              <a:buNone/>
              <a:defRPr/>
            </a:pPr>
            <a:endParaRPr lang="en-US" altLang="en-US" sz="1600" dirty="0" smtClean="0"/>
          </a:p>
          <a:p>
            <a:pPr lvl="1">
              <a:defRPr/>
            </a:pPr>
            <a:r>
              <a:rPr lang="en-US" altLang="en-US" sz="2000" dirty="0" smtClean="0"/>
              <a:t>SPL Helpdesk</a:t>
            </a:r>
          </a:p>
          <a:p>
            <a:pPr lvl="2">
              <a:defRPr/>
            </a:pPr>
            <a:r>
              <a:rPr lang="en-US" altLang="en-US" sz="1600" dirty="0" smtClean="0">
                <a:hlinkClick r:id="rId5"/>
              </a:rPr>
              <a:t>spl@fda.hhs.gov</a:t>
            </a:r>
            <a:r>
              <a:rPr lang="en-US" altLang="en-US" sz="1600" dirty="0" smtClean="0"/>
              <a:t> </a:t>
            </a:r>
          </a:p>
          <a:p>
            <a:pPr lvl="2">
              <a:defRPr/>
            </a:pPr>
            <a:r>
              <a:rPr lang="en-US" altLang="en-US" sz="1600" dirty="0">
                <a:hlinkClick r:id="rId6"/>
              </a:rPr>
              <a:t>http://</a:t>
            </a:r>
            <a:r>
              <a:rPr lang="en-US" altLang="en-US" sz="1600" dirty="0" smtClean="0">
                <a:hlinkClick r:id="rId6"/>
              </a:rPr>
              <a:t>www.fda.gov/ForIndustry/DataStandards/StructuredProductLabeling/default.htm</a:t>
            </a:r>
            <a:r>
              <a:rPr lang="en-US" altLang="en-US" sz="1600" dirty="0" smtClean="0"/>
              <a:t> </a:t>
            </a:r>
          </a:p>
          <a:p>
            <a:pPr marL="914400" lvl="2" indent="0">
              <a:buNone/>
              <a:defRPr/>
            </a:pPr>
            <a:endParaRPr lang="en-US" altLang="en-US" sz="1600" dirty="0" smtClean="0"/>
          </a:p>
          <a:p>
            <a:pPr lvl="1">
              <a:defRPr/>
            </a:pPr>
            <a:r>
              <a:rPr lang="en-US" altLang="en-US" sz="2000" dirty="0" smtClean="0"/>
              <a:t>CDER Direct Helpdesk</a:t>
            </a:r>
          </a:p>
          <a:p>
            <a:pPr lvl="2">
              <a:defRPr/>
            </a:pPr>
            <a:r>
              <a:rPr lang="en-US" altLang="en-US" sz="1600" dirty="0" smtClean="0">
                <a:hlinkClick r:id="rId7"/>
              </a:rPr>
              <a:t>cderdirect@fda.hhs.gov</a:t>
            </a:r>
            <a:r>
              <a:rPr lang="en-US" altLang="en-US" sz="1600" dirty="0" smtClean="0"/>
              <a:t> </a:t>
            </a:r>
          </a:p>
          <a:p>
            <a:pPr lvl="2">
              <a:defRPr/>
            </a:pPr>
            <a:r>
              <a:rPr lang="en-US" altLang="en-US" sz="1600" dirty="0">
                <a:hlinkClick r:id="rId8"/>
              </a:rPr>
              <a:t>https://</a:t>
            </a:r>
            <a:r>
              <a:rPr lang="en-US" altLang="en-US" sz="1600" dirty="0" smtClean="0">
                <a:hlinkClick r:id="rId8"/>
              </a:rPr>
              <a:t>direct.fda.gov</a:t>
            </a:r>
            <a:r>
              <a:rPr lang="en-US" altLang="en-US" sz="1600" dirty="0" smtClean="0"/>
              <a:t> </a:t>
            </a:r>
          </a:p>
          <a:p>
            <a:pPr marL="914400" lvl="2" indent="0">
              <a:buNone/>
              <a:defRPr/>
            </a:pPr>
            <a:endParaRPr lang="en-US" altLang="en-US" sz="1600" dirty="0" smtClean="0"/>
          </a:p>
          <a:p>
            <a:pPr lvl="1">
              <a:defRPr/>
            </a:pPr>
            <a:r>
              <a:rPr lang="en-US" altLang="en-US" sz="2000" dirty="0" smtClean="0"/>
              <a:t>Electronic Systems Gateway Helpdesk</a:t>
            </a:r>
          </a:p>
          <a:p>
            <a:pPr lvl="2">
              <a:defRPr/>
            </a:pPr>
            <a:r>
              <a:rPr lang="en-US" altLang="en-US" sz="1600" dirty="0" smtClean="0">
                <a:hlinkClick r:id="rId9"/>
              </a:rPr>
              <a:t>ESGHelpDesk@fda.hhs.gov</a:t>
            </a:r>
            <a:r>
              <a:rPr lang="en-US" altLang="en-US" sz="1600" dirty="0" smtClean="0"/>
              <a:t> </a:t>
            </a:r>
          </a:p>
          <a:p>
            <a:pPr lvl="2">
              <a:defRPr/>
            </a:pPr>
            <a:r>
              <a:rPr lang="en-US" altLang="en-US" sz="1600" dirty="0">
                <a:hlinkClick r:id="rId10"/>
              </a:rPr>
              <a:t>http://</a:t>
            </a:r>
            <a:r>
              <a:rPr lang="en-US" altLang="en-US" sz="1600" dirty="0" smtClean="0">
                <a:hlinkClick r:id="rId10"/>
              </a:rPr>
              <a:t>www.fda.gov/ForIndustry/ElectronicSubmissionsGateway/ucm2005551.htm</a:t>
            </a:r>
            <a:r>
              <a:rPr lang="en-US" altLang="en-US" sz="1600" dirty="0" smtClean="0"/>
              <a:t> </a:t>
            </a:r>
          </a:p>
          <a:p>
            <a:pPr marL="514350" lvl="1" indent="0">
              <a:buNone/>
              <a:defRPr/>
            </a:pPr>
            <a:endParaRPr lang="en-US" altLang="en-US" sz="2000" dirty="0"/>
          </a:p>
          <a:p>
            <a:pPr marL="0" indent="0">
              <a:buFontTx/>
              <a:buNone/>
              <a:defRPr/>
            </a:pPr>
            <a:endParaRPr lang="en-US" altLang="en-US" sz="2000" dirty="0" smtClean="0"/>
          </a:p>
        </p:txBody>
      </p:sp>
    </p:spTree>
    <p:extLst>
      <p:ext uri="{BB962C8B-B14F-4D97-AF65-F5344CB8AC3E}">
        <p14:creationId xmlns:p14="http://schemas.microsoft.com/office/powerpoint/2010/main" val="314926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78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09600" y="1143000"/>
            <a:ext cx="7924800" cy="762000"/>
          </a:xfrm>
        </p:spPr>
        <p:txBody>
          <a:bodyPr>
            <a:normAutofit fontScale="90000"/>
          </a:bodyPr>
          <a:lstStyle/>
          <a:p>
            <a:r>
              <a:rPr lang="en-US" altLang="en-US" sz="2800" dirty="0" smtClean="0"/>
              <a:t/>
            </a:r>
            <a:br>
              <a:rPr lang="en-US" altLang="en-US" sz="2800" dirty="0" smtClean="0"/>
            </a:br>
            <a:r>
              <a:rPr lang="en-US" altLang="en-US" sz="2800" dirty="0" smtClean="0"/>
              <a:t/>
            </a:r>
            <a:br>
              <a:rPr lang="en-US" altLang="en-US" sz="2800" dirty="0" smtClean="0"/>
            </a:br>
            <a:r>
              <a:rPr lang="en-US" altLang="en-US" sz="2800" b="1" dirty="0" smtClean="0"/>
              <a:t>Background</a:t>
            </a:r>
            <a:r>
              <a:rPr lang="en-US" altLang="en-US" sz="2800" dirty="0" smtClean="0"/>
              <a:t/>
            </a:r>
            <a:br>
              <a:rPr lang="en-US" altLang="en-US" sz="2800" dirty="0" smtClean="0"/>
            </a:br>
            <a:r>
              <a:rPr lang="en-US" altLang="en-US" sz="3200" b="1" dirty="0" smtClean="0"/>
              <a:t/>
            </a:r>
            <a:br>
              <a:rPr lang="en-US" altLang="en-US" sz="3200" b="1" dirty="0" smtClean="0"/>
            </a:br>
            <a:endParaRPr lang="en-US" altLang="en-US" sz="3200" b="1" dirty="0" smtClean="0"/>
          </a:p>
        </p:txBody>
      </p:sp>
      <p:sp>
        <p:nvSpPr>
          <p:cNvPr id="12291" name="Content Placeholder 2"/>
          <p:cNvSpPr>
            <a:spLocks noGrp="1"/>
          </p:cNvSpPr>
          <p:nvPr>
            <p:ph idx="1"/>
          </p:nvPr>
        </p:nvSpPr>
        <p:spPr/>
        <p:txBody>
          <a:bodyPr>
            <a:normAutofit lnSpcReduction="10000"/>
          </a:bodyPr>
          <a:lstStyle/>
          <a:p>
            <a:pPr>
              <a:lnSpc>
                <a:spcPct val="90000"/>
              </a:lnSpc>
            </a:pPr>
            <a:r>
              <a:rPr lang="en-US" altLang="en-US" sz="1800" dirty="0"/>
              <a:t>Section 510(b) of Food Drug and Cosmetic Act (FD&amp;C)</a:t>
            </a:r>
          </a:p>
          <a:p>
            <a:pPr lvl="1">
              <a:lnSpc>
                <a:spcPct val="90000"/>
              </a:lnSpc>
            </a:pPr>
            <a:r>
              <a:rPr lang="en-US" altLang="en-US" sz="1400" dirty="0"/>
              <a:t>During the period beginning October 1st and ending on December 31 of each year every person who owns or operates any establishment in any State engaged in the manufacture, preparation, propagation, compounding, or processing of a drug or drugs </a:t>
            </a:r>
            <a:r>
              <a:rPr lang="en-US" altLang="en-US" sz="1400" b="1" i="1" dirty="0"/>
              <a:t>... shall register with the Secretary his name, places of business and all such establishments.</a:t>
            </a:r>
          </a:p>
          <a:p>
            <a:pPr>
              <a:lnSpc>
                <a:spcPct val="90000"/>
              </a:lnSpc>
            </a:pPr>
            <a:r>
              <a:rPr lang="en-US" altLang="en-US" sz="1800" dirty="0"/>
              <a:t>Section 510(</a:t>
            </a:r>
            <a:r>
              <a:rPr lang="en-US" altLang="en-US" sz="1800" dirty="0" err="1"/>
              <a:t>i</a:t>
            </a:r>
            <a:r>
              <a:rPr lang="en-US" altLang="en-US" sz="1800" dirty="0"/>
              <a:t>) of FD&amp;C</a:t>
            </a:r>
          </a:p>
          <a:p>
            <a:pPr lvl="1">
              <a:lnSpc>
                <a:spcPct val="90000"/>
              </a:lnSpc>
            </a:pPr>
            <a:r>
              <a:rPr lang="en-US" altLang="en-US" sz="1400" dirty="0"/>
              <a:t>During the period beginning October 1st and ending on December 31 of each year, any establishments within any foreign country engaged in the manufacture, preparation, ... of a drug that is imported or offered for import into the United States shall ... </a:t>
            </a:r>
            <a:r>
              <a:rPr lang="en-US" altLang="en-US" sz="1400" b="1" i="1" dirty="0"/>
              <a:t>register with the Secretary the name and place of the establishment, the name of the United States agent for the establishment, the name of each importer of such drug that is known to the establishment</a:t>
            </a:r>
          </a:p>
          <a:p>
            <a:pPr>
              <a:lnSpc>
                <a:spcPct val="90000"/>
              </a:lnSpc>
            </a:pPr>
            <a:r>
              <a:rPr lang="en-US" altLang="en-US" sz="1800" dirty="0"/>
              <a:t>Section 510(j) of the FD&amp;C</a:t>
            </a:r>
          </a:p>
          <a:p>
            <a:pPr lvl="1">
              <a:lnSpc>
                <a:spcPct val="90000"/>
              </a:lnSpc>
            </a:pPr>
            <a:r>
              <a:rPr lang="en-US" altLang="en-US" sz="1600" dirty="0"/>
              <a:t>Every person who registers with the Secretary </a:t>
            </a:r>
            <a:r>
              <a:rPr lang="en-US" altLang="en-US" sz="1600" b="1" i="1" dirty="0"/>
              <a:t>shall file a list of all drugs </a:t>
            </a:r>
            <a:r>
              <a:rPr lang="en-US" altLang="en-US" sz="1600" dirty="0"/>
              <a:t>which are being manufactured, prepared, ... </a:t>
            </a:r>
          </a:p>
          <a:p>
            <a:pPr>
              <a:lnSpc>
                <a:spcPct val="90000"/>
              </a:lnSpc>
            </a:pPr>
            <a:r>
              <a:rPr lang="en-US" altLang="en-US" sz="1800" dirty="0"/>
              <a:t>21 CFR 207   Code of Federal Regulations </a:t>
            </a:r>
          </a:p>
          <a:p>
            <a:pPr>
              <a:lnSpc>
                <a:spcPct val="90000"/>
              </a:lnSpc>
            </a:pPr>
            <a:r>
              <a:rPr lang="en-US" altLang="en-US" sz="1800" dirty="0"/>
              <a:t>Guidance for Industry: Providing Regulatory Submissions in Electronic Format – Establishment Registration and Drug Listing</a:t>
            </a:r>
          </a:p>
          <a:p>
            <a:pPr lvl="1">
              <a:lnSpc>
                <a:spcPct val="90000"/>
              </a:lnSpc>
            </a:pPr>
            <a:r>
              <a:rPr lang="en-US" altLang="en-US" sz="1600" dirty="0"/>
              <a:t>Establishes Structured Product Labeling (SPL) as standard</a:t>
            </a:r>
          </a:p>
          <a:p>
            <a:pPr marL="0" indent="0">
              <a:buFontTx/>
              <a:buNone/>
              <a:defRPr/>
            </a:pPr>
            <a:endParaRPr lang="en-US" altLang="en-US" sz="2000" dirty="0" smtClean="0"/>
          </a:p>
        </p:txBody>
      </p:sp>
    </p:spTree>
    <p:extLst>
      <p:ext uri="{BB962C8B-B14F-4D97-AF65-F5344CB8AC3E}">
        <p14:creationId xmlns:p14="http://schemas.microsoft.com/office/powerpoint/2010/main" val="1176334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09600" y="1143000"/>
            <a:ext cx="7924800" cy="762000"/>
          </a:xfrm>
        </p:spPr>
        <p:txBody>
          <a:bodyPr>
            <a:normAutofit fontScale="90000"/>
          </a:bodyPr>
          <a:lstStyle/>
          <a:p>
            <a:r>
              <a:rPr lang="en-US" altLang="en-US" sz="2800" dirty="0" smtClean="0"/>
              <a:t/>
            </a:r>
            <a:br>
              <a:rPr lang="en-US" altLang="en-US" sz="2800" dirty="0" smtClean="0"/>
            </a:br>
            <a:r>
              <a:rPr lang="en-US" altLang="en-US" sz="2800" dirty="0" smtClean="0"/>
              <a:t/>
            </a:r>
            <a:br>
              <a:rPr lang="en-US" altLang="en-US" sz="2800" dirty="0" smtClean="0"/>
            </a:br>
            <a:r>
              <a:rPr lang="en-US" altLang="en-US" sz="2800" b="1" dirty="0" smtClean="0"/>
              <a:t>Background (cont’d)</a:t>
            </a:r>
            <a:r>
              <a:rPr lang="en-US" altLang="en-US" sz="2800" dirty="0" smtClean="0"/>
              <a:t/>
            </a:r>
            <a:br>
              <a:rPr lang="en-US" altLang="en-US" sz="2800" dirty="0" smtClean="0"/>
            </a:br>
            <a:r>
              <a:rPr lang="en-US" altLang="en-US" sz="3200" b="1" dirty="0" smtClean="0"/>
              <a:t/>
            </a:r>
            <a:br>
              <a:rPr lang="en-US" altLang="en-US" sz="3200" b="1" dirty="0" smtClean="0"/>
            </a:br>
            <a:endParaRPr lang="en-US" altLang="en-US" sz="3200" b="1" dirty="0" smtClean="0"/>
          </a:p>
        </p:txBody>
      </p:sp>
      <p:sp>
        <p:nvSpPr>
          <p:cNvPr id="12291" name="Content Placeholder 2"/>
          <p:cNvSpPr>
            <a:spLocks noGrp="1"/>
          </p:cNvSpPr>
          <p:nvPr>
            <p:ph idx="1"/>
          </p:nvPr>
        </p:nvSpPr>
        <p:spPr>
          <a:xfrm>
            <a:off x="323850" y="2009776"/>
            <a:ext cx="8509103" cy="3951754"/>
          </a:xfrm>
        </p:spPr>
        <p:txBody>
          <a:bodyPr>
            <a:normAutofit/>
          </a:bodyPr>
          <a:lstStyle/>
          <a:p>
            <a:pPr>
              <a:defRPr/>
            </a:pPr>
            <a:r>
              <a:rPr lang="en-US" altLang="en-US" sz="2000" dirty="0" smtClean="0"/>
              <a:t>2009 – accepting only SPL</a:t>
            </a:r>
            <a:r>
              <a:rPr lang="en-US" altLang="en-US" sz="2000" dirty="0"/>
              <a:t> </a:t>
            </a:r>
            <a:r>
              <a:rPr lang="en-US" altLang="en-US" sz="2000" dirty="0" smtClean="0"/>
              <a:t>– did not migrate data from legacy paper system-maintained two systems - </a:t>
            </a:r>
          </a:p>
          <a:p>
            <a:pPr>
              <a:defRPr/>
            </a:pPr>
            <a:endParaRPr lang="en-US" altLang="en-US" sz="2000" dirty="0"/>
          </a:p>
          <a:p>
            <a:pPr>
              <a:defRPr/>
            </a:pPr>
            <a:r>
              <a:rPr lang="en-US" altLang="en-US" sz="2000" dirty="0" smtClean="0"/>
              <a:t>2012	- Switched NDC Directory to just electronic data</a:t>
            </a:r>
          </a:p>
          <a:p>
            <a:pPr lvl="2">
              <a:defRPr/>
            </a:pPr>
            <a:r>
              <a:rPr lang="en-US" altLang="en-US" sz="1200" dirty="0"/>
              <a:t>P</a:t>
            </a:r>
            <a:r>
              <a:rPr lang="en-US" altLang="en-US" sz="1200" dirty="0" smtClean="0"/>
              <a:t>ublished the last of what is now called the “OLD NDC Directory”</a:t>
            </a:r>
          </a:p>
          <a:p>
            <a:pPr lvl="2">
              <a:defRPr/>
            </a:pPr>
            <a:r>
              <a:rPr lang="en-US" altLang="en-US" sz="1200" dirty="0" smtClean="0"/>
              <a:t>Paper listings still technically active</a:t>
            </a:r>
          </a:p>
          <a:p>
            <a:pPr>
              <a:defRPr/>
            </a:pPr>
            <a:r>
              <a:rPr lang="en-US" altLang="en-US" sz="2000" dirty="0" smtClean="0"/>
              <a:t>2016 – 21 CFR 207 publishes </a:t>
            </a:r>
          </a:p>
          <a:p>
            <a:pPr lvl="1">
              <a:defRPr/>
            </a:pPr>
            <a:r>
              <a:rPr lang="en-US" altLang="en-US" sz="1600" dirty="0" smtClean="0"/>
              <a:t>Mostly catches us up to current SPL practice, requires electronic submission </a:t>
            </a:r>
          </a:p>
          <a:p>
            <a:pPr lvl="1">
              <a:defRPr/>
            </a:pPr>
            <a:r>
              <a:rPr lang="en-US" altLang="en-US" sz="1600" dirty="0" smtClean="0"/>
              <a:t>All mention of Paper forms gone</a:t>
            </a:r>
          </a:p>
          <a:p>
            <a:pPr lvl="1">
              <a:defRPr/>
            </a:pPr>
            <a:r>
              <a:rPr lang="en-US" altLang="en-US" sz="1600" dirty="0" smtClean="0"/>
              <a:t>Requires UFI, should include FEI if known</a:t>
            </a:r>
          </a:p>
          <a:p>
            <a:pPr lvl="1">
              <a:defRPr/>
            </a:pPr>
            <a:r>
              <a:rPr lang="en-US" altLang="en-US" sz="1600" dirty="0" smtClean="0"/>
              <a:t>Requires annual listing certification. </a:t>
            </a:r>
          </a:p>
          <a:p>
            <a:pPr lvl="1">
              <a:defRPr/>
            </a:pPr>
            <a:r>
              <a:rPr lang="en-US" altLang="en-US" sz="1600" dirty="0"/>
              <a:t>E</a:t>
            </a:r>
            <a:r>
              <a:rPr lang="en-US" altLang="en-US" sz="1600" dirty="0" smtClean="0"/>
              <a:t>ffective date is November 2016</a:t>
            </a:r>
          </a:p>
        </p:txBody>
      </p:sp>
    </p:spTree>
    <p:extLst>
      <p:ext uri="{BB962C8B-B14F-4D97-AF65-F5344CB8AC3E}">
        <p14:creationId xmlns:p14="http://schemas.microsoft.com/office/powerpoint/2010/main" val="2100470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Top Ten </a:t>
            </a:r>
            <a:r>
              <a:rPr lang="en-US" sz="2400" dirty="0" smtClean="0"/>
              <a:t>Errors</a:t>
            </a:r>
            <a:br>
              <a:rPr lang="en-US" sz="2400" dirty="0" smtClean="0"/>
            </a:br>
            <a:r>
              <a:rPr lang="en-US" sz="1400" dirty="0" smtClean="0"/>
              <a:t>(</a:t>
            </a:r>
            <a:r>
              <a:rPr lang="en-US" sz="1400" b="1" i="1" dirty="0" smtClean="0"/>
              <a:t>Notes and Caveats</a:t>
            </a:r>
            <a:r>
              <a:rPr lang="en-US" sz="1400" dirty="0" smtClean="0"/>
              <a:t>)</a:t>
            </a:r>
            <a:endParaRPr lang="en-US" sz="2400" dirty="0"/>
          </a:p>
        </p:txBody>
      </p:sp>
      <p:sp>
        <p:nvSpPr>
          <p:cNvPr id="3" name="Content Placeholder 2"/>
          <p:cNvSpPr>
            <a:spLocks noGrp="1"/>
          </p:cNvSpPr>
          <p:nvPr>
            <p:ph idx="1"/>
          </p:nvPr>
        </p:nvSpPr>
        <p:spPr/>
        <p:txBody>
          <a:bodyPr>
            <a:normAutofit/>
          </a:bodyPr>
          <a:lstStyle/>
          <a:p>
            <a:r>
              <a:rPr lang="en-US" sz="2000" dirty="0" smtClean="0"/>
              <a:t>Not really the top ten most prevalent</a:t>
            </a:r>
          </a:p>
          <a:p>
            <a:pPr lvl="1"/>
            <a:r>
              <a:rPr lang="en-US" sz="1600" dirty="0" smtClean="0"/>
              <a:t>Some are just reoccurring errors and questions we encounter on a regular basis</a:t>
            </a:r>
          </a:p>
          <a:p>
            <a:pPr lvl="1"/>
            <a:r>
              <a:rPr lang="en-US" sz="1600" dirty="0" smtClean="0"/>
              <a:t>Some are head scratching or amusing</a:t>
            </a:r>
          </a:p>
          <a:p>
            <a:pPr lvl="1"/>
            <a:r>
              <a:rPr lang="en-US" sz="1600" dirty="0" smtClean="0"/>
              <a:t>Some are prevented by automated validations</a:t>
            </a:r>
          </a:p>
          <a:p>
            <a:pPr lvl="2"/>
            <a:r>
              <a:rPr lang="en-US" sz="1200" dirty="0" smtClean="0"/>
              <a:t>But we get calls on a daily basis asking why the submission is being rejected</a:t>
            </a:r>
          </a:p>
          <a:p>
            <a:r>
              <a:rPr lang="en-US" sz="2000" dirty="0" smtClean="0"/>
              <a:t>No particular order</a:t>
            </a:r>
          </a:p>
          <a:p>
            <a:r>
              <a:rPr lang="en-US" sz="2000" dirty="0" smtClean="0"/>
              <a:t>Examples not intended to shame or embarrass any particular firm.</a:t>
            </a:r>
          </a:p>
          <a:p>
            <a:pPr lvl="1"/>
            <a:r>
              <a:rPr lang="en-US" sz="1600" dirty="0" smtClean="0"/>
              <a:t>Our goal is accurate data</a:t>
            </a:r>
            <a:r>
              <a:rPr lang="en-US" sz="1600" dirty="0" smtClean="0"/>
              <a:t>! </a:t>
            </a:r>
          </a:p>
          <a:p>
            <a:pPr lvl="1"/>
            <a:r>
              <a:rPr lang="en-US" sz="1600" dirty="0" smtClean="0"/>
              <a:t>Highlight errors to the experts so errors can be prevented.</a:t>
            </a:r>
            <a:endParaRPr lang="en-US" sz="1600" dirty="0" smtClean="0"/>
          </a:p>
        </p:txBody>
      </p:sp>
    </p:spTree>
    <p:extLst>
      <p:ext uri="{BB962C8B-B14F-4D97-AF65-F5344CB8AC3E}">
        <p14:creationId xmlns:p14="http://schemas.microsoft.com/office/powerpoint/2010/main" val="929717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49" y="778001"/>
            <a:ext cx="8509103" cy="491356"/>
          </a:xfrm>
        </p:spPr>
        <p:txBody>
          <a:bodyPr>
            <a:normAutofit/>
          </a:bodyPr>
          <a:lstStyle/>
          <a:p>
            <a:r>
              <a:rPr lang="en-US" sz="2400" dirty="0" smtClean="0"/>
              <a:t>Top Ten Errors (</a:t>
            </a:r>
            <a:r>
              <a:rPr lang="en-US" sz="2400" dirty="0" smtClean="0"/>
              <a:t>10)</a:t>
            </a:r>
            <a:endParaRPr lang="en-US" sz="2400" dirty="0"/>
          </a:p>
        </p:txBody>
      </p:sp>
      <p:sp>
        <p:nvSpPr>
          <p:cNvPr id="3" name="Content Placeholder 2"/>
          <p:cNvSpPr>
            <a:spLocks noGrp="1"/>
          </p:cNvSpPr>
          <p:nvPr>
            <p:ph idx="1"/>
          </p:nvPr>
        </p:nvSpPr>
        <p:spPr>
          <a:xfrm>
            <a:off x="323850" y="1344706"/>
            <a:ext cx="8389844" cy="448235"/>
          </a:xfrm>
        </p:spPr>
        <p:txBody>
          <a:bodyPr>
            <a:normAutofit/>
          </a:bodyPr>
          <a:lstStyle/>
          <a:p>
            <a:pPr marL="0" indent="0" algn="ctr">
              <a:buNone/>
            </a:pPr>
            <a:r>
              <a:rPr lang="en-US" sz="1600" b="1" i="1" dirty="0" smtClean="0"/>
              <a:t>Incorrect DEA Schedule </a:t>
            </a:r>
            <a:r>
              <a:rPr lang="en-US" sz="1600" b="1" i="1" dirty="0" smtClean="0"/>
              <a:t>Assignment</a:t>
            </a:r>
            <a:endParaRPr lang="en-US" sz="1600" b="1" i="1" dirty="0" smtClean="0"/>
          </a:p>
          <a:p>
            <a:pPr lvl="1"/>
            <a:endParaRPr lang="en-US" sz="1600" dirty="0" smtClean="0"/>
          </a:p>
          <a:p>
            <a:pPr marL="457200" lvl="1" indent="0">
              <a:buNone/>
            </a:pPr>
            <a:endParaRPr lang="en-US" sz="800"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05" y="1985684"/>
            <a:ext cx="8624047" cy="37001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905" y="2355702"/>
            <a:ext cx="8624048" cy="2665948"/>
          </a:xfrm>
          <a:prstGeom prst="rect">
            <a:avLst/>
          </a:prstGeom>
        </p:spPr>
      </p:pic>
      <p:sp>
        <p:nvSpPr>
          <p:cNvPr id="4" name="Rectangle 3"/>
          <p:cNvSpPr/>
          <p:nvPr/>
        </p:nvSpPr>
        <p:spPr>
          <a:xfrm>
            <a:off x="708212" y="2563906"/>
            <a:ext cx="295835" cy="11654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08212" y="3218329"/>
            <a:ext cx="295835" cy="986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08212" y="3899647"/>
            <a:ext cx="295835" cy="9861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08212" y="4527176"/>
            <a:ext cx="295835" cy="1165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595718" y="5163671"/>
            <a:ext cx="6087035" cy="523220"/>
          </a:xfrm>
          <a:prstGeom prst="rect">
            <a:avLst/>
          </a:prstGeom>
          <a:noFill/>
        </p:spPr>
        <p:txBody>
          <a:bodyPr wrap="square" rtlCol="0">
            <a:spAutoFit/>
          </a:bodyPr>
          <a:lstStyle/>
          <a:p>
            <a:pPr algn="ctr"/>
            <a:r>
              <a:rPr lang="en-US" sz="1400" dirty="0" smtClean="0">
                <a:solidFill>
                  <a:srgbClr val="FF0000"/>
                </a:solidFill>
              </a:rPr>
              <a:t>Though these are internal listings by CMs, there were other finished listings that have since been corrected.  Validations have been improved.</a:t>
            </a:r>
            <a:endParaRPr lang="en-US" sz="1400" dirty="0">
              <a:solidFill>
                <a:srgbClr val="FF0000"/>
              </a:solidFill>
            </a:endParaRPr>
          </a:p>
        </p:txBody>
      </p:sp>
    </p:spTree>
    <p:extLst>
      <p:ext uri="{BB962C8B-B14F-4D97-AF65-F5344CB8AC3E}">
        <p14:creationId xmlns:p14="http://schemas.microsoft.com/office/powerpoint/2010/main" val="1184515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132" y="633658"/>
            <a:ext cx="8509103" cy="763930"/>
          </a:xfrm>
        </p:spPr>
        <p:txBody>
          <a:bodyPr>
            <a:normAutofit fontScale="90000"/>
          </a:bodyPr>
          <a:lstStyle/>
          <a:p>
            <a:r>
              <a:rPr lang="en-US" sz="2400" dirty="0" smtClean="0"/>
              <a:t>Top Ten Errors </a:t>
            </a:r>
            <a:r>
              <a:rPr lang="en-US" sz="2400" dirty="0" smtClean="0"/>
              <a:t>(</a:t>
            </a:r>
            <a:r>
              <a:rPr lang="en-US" sz="2400" dirty="0"/>
              <a:t>9)</a:t>
            </a:r>
            <a:br>
              <a:rPr lang="en-US" sz="2400" dirty="0"/>
            </a:br>
            <a:r>
              <a:rPr lang="en-US" sz="1800" b="1" i="1" dirty="0"/>
              <a:t>Product </a:t>
            </a:r>
            <a:r>
              <a:rPr lang="en-US" sz="1800" b="1" i="1" dirty="0" smtClean="0"/>
              <a:t>Listings Referencing Unapproved </a:t>
            </a:r>
            <a:r>
              <a:rPr lang="en-US" sz="1800" b="1" i="1" dirty="0"/>
              <a:t>or </a:t>
            </a:r>
            <a:r>
              <a:rPr lang="en-US" sz="1800" b="1" i="1" dirty="0" smtClean="0"/>
              <a:t>Non-existent Application Numbers </a:t>
            </a:r>
            <a:r>
              <a:rPr lang="en-US" sz="1800" dirty="0"/>
              <a:t/>
            </a:r>
            <a:br>
              <a:rPr lang="en-US" sz="1800" dirty="0"/>
            </a:br>
            <a:endParaRPr lang="en-US" sz="1800" dirty="0"/>
          </a:p>
        </p:txBody>
      </p:sp>
      <p:sp>
        <p:nvSpPr>
          <p:cNvPr id="3" name="Content Placeholder 2"/>
          <p:cNvSpPr>
            <a:spLocks noGrp="1"/>
          </p:cNvSpPr>
          <p:nvPr>
            <p:ph idx="1"/>
          </p:nvPr>
        </p:nvSpPr>
        <p:spPr>
          <a:xfrm>
            <a:off x="252132" y="1397588"/>
            <a:ext cx="8701902" cy="1775012"/>
          </a:xfrm>
        </p:spPr>
        <p:txBody>
          <a:bodyPr>
            <a:normAutofit fontScale="92500" lnSpcReduction="10000"/>
          </a:bodyPr>
          <a:lstStyle/>
          <a:p>
            <a:pPr lvl="1"/>
            <a:endParaRPr lang="en-US" sz="800" dirty="0" smtClean="0"/>
          </a:p>
          <a:p>
            <a:pPr lvl="1">
              <a:buFont typeface="Arial" panose="020B0604020202020204" pitchFamily="34" charset="0"/>
              <a:buChar char="•"/>
            </a:pPr>
            <a:r>
              <a:rPr lang="en-US" sz="1600" dirty="0" smtClean="0"/>
              <a:t>Some occurrences received before validations were put in place</a:t>
            </a:r>
          </a:p>
          <a:p>
            <a:pPr lvl="1">
              <a:buFont typeface="Arial" panose="020B0604020202020204" pitchFamily="34" charset="0"/>
              <a:buChar char="•"/>
            </a:pPr>
            <a:r>
              <a:rPr lang="en-US" sz="1600" dirty="0" smtClean="0"/>
              <a:t>Some are claiming an approval inappropriately </a:t>
            </a:r>
            <a:endParaRPr lang="en-US" sz="1600" dirty="0"/>
          </a:p>
          <a:p>
            <a:pPr lvl="2">
              <a:buFont typeface="Arial" panose="020B0604020202020204" pitchFamily="34" charset="0"/>
              <a:buChar char="•"/>
            </a:pPr>
            <a:r>
              <a:rPr lang="en-US" sz="1200" dirty="0"/>
              <a:t>K</a:t>
            </a:r>
            <a:r>
              <a:rPr lang="en-US" sz="1200" dirty="0" smtClean="0"/>
              <a:t>its containing a component that has a separate approval</a:t>
            </a:r>
          </a:p>
          <a:p>
            <a:pPr lvl="2">
              <a:buFont typeface="Arial" panose="020B0604020202020204" pitchFamily="34" charset="0"/>
              <a:buChar char="•"/>
            </a:pPr>
            <a:r>
              <a:rPr lang="en-US" sz="1200" dirty="0" smtClean="0"/>
              <a:t>Some unauthorized repacked and relabeled products</a:t>
            </a:r>
          </a:p>
          <a:p>
            <a:pPr lvl="2">
              <a:buFont typeface="Arial" panose="020B0604020202020204" pitchFamily="34" charset="0"/>
              <a:buChar char="•"/>
            </a:pPr>
            <a:r>
              <a:rPr lang="en-US" sz="1200" dirty="0" smtClean="0"/>
              <a:t>Non-compliant monograph citations</a:t>
            </a:r>
            <a:endParaRPr lang="en-US" sz="1200" dirty="0" smtClean="0"/>
          </a:p>
          <a:p>
            <a:pPr lvl="1">
              <a:buFont typeface="Arial" panose="020B0604020202020204" pitchFamily="34" charset="0"/>
              <a:buChar char="•"/>
            </a:pPr>
            <a:r>
              <a:rPr lang="en-US" sz="1600" dirty="0" smtClean="0"/>
              <a:t>Some are products where the application has </a:t>
            </a:r>
            <a:r>
              <a:rPr lang="en-US" sz="1600" dirty="0" smtClean="0"/>
              <a:t>since been withdrawn</a:t>
            </a:r>
          </a:p>
          <a:p>
            <a:pPr lvl="2">
              <a:buFont typeface="Arial" panose="020B0604020202020204" pitchFamily="34" charset="0"/>
              <a:buChar char="•"/>
            </a:pPr>
            <a:r>
              <a:rPr lang="en-US" sz="1200" dirty="0" smtClean="0"/>
              <a:t>Efforts underway to address this</a:t>
            </a:r>
            <a:endParaRPr lang="en-US" sz="1200"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1223" y="3066599"/>
            <a:ext cx="5610197" cy="92972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224" y="4051014"/>
            <a:ext cx="5610198" cy="2645621"/>
          </a:xfrm>
          <a:prstGeom prst="rect">
            <a:avLst/>
          </a:prstGeom>
        </p:spPr>
      </p:pic>
      <p:sp>
        <p:nvSpPr>
          <p:cNvPr id="7" name="Rectangle 6"/>
          <p:cNvSpPr/>
          <p:nvPr/>
        </p:nvSpPr>
        <p:spPr>
          <a:xfrm>
            <a:off x="2294965" y="3711388"/>
            <a:ext cx="304800" cy="14343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3287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706284"/>
            <a:ext cx="8509103" cy="437568"/>
          </a:xfrm>
        </p:spPr>
        <p:txBody>
          <a:bodyPr>
            <a:normAutofit fontScale="90000"/>
          </a:bodyPr>
          <a:lstStyle/>
          <a:p>
            <a:r>
              <a:rPr lang="en-US" sz="2400" dirty="0" smtClean="0"/>
              <a:t>Top Ten Errors </a:t>
            </a:r>
            <a:r>
              <a:rPr lang="en-US" sz="2400" dirty="0" smtClean="0"/>
              <a:t>(</a:t>
            </a:r>
            <a:r>
              <a:rPr lang="en-US" sz="2400" dirty="0"/>
              <a:t>8)</a:t>
            </a:r>
            <a:br>
              <a:rPr lang="en-US" sz="2400" dirty="0"/>
            </a:br>
            <a:r>
              <a:rPr lang="en-US" sz="1800" b="1" i="1" dirty="0"/>
              <a:t>Product </a:t>
            </a:r>
            <a:r>
              <a:rPr lang="en-US" sz="1800" b="1" i="1" dirty="0" smtClean="0"/>
              <a:t>Listings Using Incorrect Strength Representation </a:t>
            </a:r>
            <a:r>
              <a:rPr lang="en-US" sz="2400" dirty="0"/>
              <a:t/>
            </a:r>
            <a:br>
              <a:rPr lang="en-US" sz="2400" dirty="0"/>
            </a:br>
            <a:endParaRPr lang="en-US" sz="2400" dirty="0"/>
          </a:p>
        </p:txBody>
      </p:sp>
      <p:sp>
        <p:nvSpPr>
          <p:cNvPr id="3" name="Content Placeholder 2"/>
          <p:cNvSpPr>
            <a:spLocks noGrp="1"/>
          </p:cNvSpPr>
          <p:nvPr>
            <p:ph idx="1"/>
          </p:nvPr>
        </p:nvSpPr>
        <p:spPr>
          <a:xfrm>
            <a:off x="261097" y="1332110"/>
            <a:ext cx="8509103" cy="1742783"/>
          </a:xfrm>
        </p:spPr>
        <p:txBody>
          <a:bodyPr>
            <a:normAutofit/>
          </a:bodyPr>
          <a:lstStyle/>
          <a:p>
            <a:pPr marL="457200" lvl="1" indent="0">
              <a:buNone/>
            </a:pPr>
            <a:endParaRPr lang="en-US" sz="800" dirty="0" smtClean="0"/>
          </a:p>
          <a:p>
            <a:pPr lvl="1"/>
            <a:r>
              <a:rPr lang="en-US" sz="1600" dirty="0" smtClean="0"/>
              <a:t>Firms don’t understand or know how to express a percentage strength as an appropriate </a:t>
            </a:r>
            <a:r>
              <a:rPr lang="en-US" sz="1600" dirty="0" smtClean="0"/>
              <a:t>ratio  (</a:t>
            </a:r>
            <a:r>
              <a:rPr lang="en-US" sz="1600" i="1" dirty="0" smtClean="0">
                <a:solidFill>
                  <a:srgbClr val="FF0000"/>
                </a:solidFill>
              </a:rPr>
              <a:t>incorrect calculations, incorrect units, or both</a:t>
            </a:r>
            <a:r>
              <a:rPr lang="en-US" sz="1600" dirty="0" smtClean="0"/>
              <a:t>)</a:t>
            </a:r>
            <a:endParaRPr lang="en-US" sz="1600" dirty="0" smtClean="0"/>
          </a:p>
          <a:p>
            <a:pPr lvl="1"/>
            <a:r>
              <a:rPr lang="en-US" sz="1600" dirty="0" smtClean="0"/>
              <a:t>Continued education of drug companies and SPL consultants/providers is needed</a:t>
            </a:r>
          </a:p>
          <a:p>
            <a:pPr lvl="1"/>
            <a:r>
              <a:rPr lang="en-US" sz="1600" dirty="0" smtClean="0"/>
              <a:t>If expressed strength is actually wrong, possible regulatory actions such as flagging in or removal from NDC Directory, and potentially DailyMed.</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575" y="3523702"/>
            <a:ext cx="2558585" cy="263938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8306" y="3583109"/>
            <a:ext cx="5665694" cy="1260284"/>
          </a:xfrm>
          <a:prstGeom prst="rect">
            <a:avLst/>
          </a:prstGeom>
        </p:spPr>
      </p:pic>
      <p:sp>
        <p:nvSpPr>
          <p:cNvPr id="9" name="TextBox 8"/>
          <p:cNvSpPr txBox="1"/>
          <p:nvPr/>
        </p:nvSpPr>
        <p:spPr>
          <a:xfrm>
            <a:off x="3567953" y="5127812"/>
            <a:ext cx="5118847" cy="646331"/>
          </a:xfrm>
          <a:prstGeom prst="rect">
            <a:avLst/>
          </a:prstGeom>
          <a:noFill/>
        </p:spPr>
        <p:txBody>
          <a:bodyPr wrap="square" rtlCol="0">
            <a:spAutoFit/>
          </a:bodyPr>
          <a:lstStyle/>
          <a:p>
            <a:r>
              <a:rPr lang="en-US" sz="1200" dirty="0">
                <a:solidFill>
                  <a:srgbClr val="FF0000"/>
                </a:solidFill>
              </a:rPr>
              <a:t>SPL-drug information says 0.7mL/1mL which turns out to be 70% volume solution (</a:t>
            </a:r>
            <a:r>
              <a:rPr lang="en-US" sz="1200" dirty="0" err="1">
                <a:solidFill>
                  <a:srgbClr val="FF0000"/>
                </a:solidFill>
              </a:rPr>
              <a:t>vol</a:t>
            </a:r>
            <a:r>
              <a:rPr lang="en-US" sz="1200" dirty="0">
                <a:solidFill>
                  <a:srgbClr val="FF0000"/>
                </a:solidFill>
              </a:rPr>
              <a:t>/</a:t>
            </a:r>
            <a:r>
              <a:rPr lang="en-US" sz="1200" dirty="0" err="1">
                <a:solidFill>
                  <a:srgbClr val="FF0000"/>
                </a:solidFill>
              </a:rPr>
              <a:t>vol</a:t>
            </a:r>
            <a:r>
              <a:rPr lang="en-US" sz="1200" dirty="0">
                <a:solidFill>
                  <a:srgbClr val="FF0000"/>
                </a:solidFill>
              </a:rPr>
              <a:t>%). </a:t>
            </a:r>
          </a:p>
          <a:p>
            <a:r>
              <a:rPr lang="en-US" sz="1200" dirty="0">
                <a:solidFill>
                  <a:srgbClr val="FF0000"/>
                </a:solidFill>
              </a:rPr>
              <a:t>The label </a:t>
            </a:r>
            <a:r>
              <a:rPr lang="en-US" sz="1200" dirty="0" smtClean="0">
                <a:solidFill>
                  <a:srgbClr val="FF0000"/>
                </a:solidFill>
              </a:rPr>
              <a:t>however </a:t>
            </a:r>
            <a:r>
              <a:rPr lang="en-US" sz="1200" dirty="0">
                <a:solidFill>
                  <a:srgbClr val="FF0000"/>
                </a:solidFill>
              </a:rPr>
              <a:t>says 62%. </a:t>
            </a:r>
          </a:p>
        </p:txBody>
      </p:sp>
      <p:sp>
        <p:nvSpPr>
          <p:cNvPr id="4" name="Rectangle 3"/>
          <p:cNvSpPr/>
          <p:nvPr/>
        </p:nvSpPr>
        <p:spPr>
          <a:xfrm>
            <a:off x="3478306" y="3583109"/>
            <a:ext cx="681318" cy="1013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144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533" y="941293"/>
            <a:ext cx="8509103" cy="977153"/>
          </a:xfrm>
        </p:spPr>
        <p:txBody>
          <a:bodyPr>
            <a:normAutofit/>
          </a:bodyPr>
          <a:lstStyle/>
          <a:p>
            <a:r>
              <a:rPr lang="en-US" sz="2400" dirty="0" smtClean="0"/>
              <a:t>Top Ten Errors </a:t>
            </a:r>
            <a:r>
              <a:rPr lang="en-US" sz="2400" dirty="0" smtClean="0"/>
              <a:t>(8 cont’d</a:t>
            </a:r>
            <a:r>
              <a:rPr lang="en-US" sz="2400" dirty="0"/>
              <a:t>)</a:t>
            </a:r>
            <a:br>
              <a:rPr lang="en-US" sz="2400" dirty="0"/>
            </a:br>
            <a:r>
              <a:rPr lang="en-US" sz="1800" b="1" i="1" dirty="0"/>
              <a:t>Product </a:t>
            </a:r>
            <a:r>
              <a:rPr lang="en-US" sz="1800" b="1" i="1" dirty="0" smtClean="0"/>
              <a:t>Listings </a:t>
            </a:r>
            <a:r>
              <a:rPr lang="en-US" sz="1800" b="1" i="1" dirty="0"/>
              <a:t>U</a:t>
            </a:r>
            <a:r>
              <a:rPr lang="en-US" sz="1800" b="1" i="1" dirty="0" smtClean="0"/>
              <a:t>sing </a:t>
            </a:r>
            <a:r>
              <a:rPr lang="en-US" sz="1800" b="1" i="1" dirty="0"/>
              <a:t>I</a:t>
            </a:r>
            <a:r>
              <a:rPr lang="en-US" sz="1800" b="1" i="1" dirty="0" smtClean="0"/>
              <a:t>ncorrect </a:t>
            </a:r>
            <a:r>
              <a:rPr lang="en-US" sz="1800" b="1" i="1" dirty="0"/>
              <a:t>S</a:t>
            </a:r>
            <a:r>
              <a:rPr lang="en-US" sz="1800" b="1" i="1" dirty="0" smtClean="0"/>
              <a:t>trength </a:t>
            </a:r>
            <a:r>
              <a:rPr lang="en-US" sz="1800" b="1" i="1" dirty="0"/>
              <a:t>R</a:t>
            </a:r>
            <a:r>
              <a:rPr lang="en-US" sz="1800" b="1" i="1" dirty="0" smtClean="0"/>
              <a:t>epresentation</a:t>
            </a:r>
            <a:r>
              <a:rPr lang="en-US" sz="2400" dirty="0" smtClean="0"/>
              <a:t/>
            </a:r>
            <a:br>
              <a:rPr lang="en-US" sz="2400" dirty="0" smtClean="0"/>
            </a:br>
            <a:r>
              <a:rPr lang="en-US" sz="1600" i="1" dirty="0" smtClean="0"/>
              <a:t>Example 2</a:t>
            </a:r>
            <a:endParaRPr lang="en-US" sz="1600" i="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24990" y="2052918"/>
            <a:ext cx="4508642" cy="2205317"/>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7" y="3953435"/>
            <a:ext cx="9144000" cy="1828513"/>
          </a:xfrm>
          <a:prstGeom prst="rect">
            <a:avLst/>
          </a:prstGeom>
        </p:spPr>
      </p:pic>
      <p:sp>
        <p:nvSpPr>
          <p:cNvPr id="3" name="Rectangle 2"/>
          <p:cNvSpPr/>
          <p:nvPr/>
        </p:nvSpPr>
        <p:spPr>
          <a:xfrm>
            <a:off x="179294" y="4329953"/>
            <a:ext cx="959224" cy="10757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2868706" y="2241176"/>
            <a:ext cx="1030941" cy="13447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99163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1039</TotalTime>
  <Words>1584</Words>
  <Application>Microsoft Office PowerPoint</Application>
  <PresentationFormat>On-screen Show (4:3)</PresentationFormat>
  <Paragraphs>184</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Common SPL Errors Experienced by FDA DRLS</vt:lpstr>
      <vt:lpstr>Overview          </vt:lpstr>
      <vt:lpstr>  Background  </vt:lpstr>
      <vt:lpstr>  Background (cont’d)  </vt:lpstr>
      <vt:lpstr>Top Ten Errors (Notes and Caveats)</vt:lpstr>
      <vt:lpstr>Top Ten Errors (10)</vt:lpstr>
      <vt:lpstr>Top Ten Errors (9) Product Listings Referencing Unapproved or Non-existent Application Numbers  </vt:lpstr>
      <vt:lpstr>Top Ten Errors (8) Product Listings Using Incorrect Strength Representation  </vt:lpstr>
      <vt:lpstr>Top Ten Errors (8 cont’d) Product Listings Using Incorrect Strength Representation Example 2</vt:lpstr>
      <vt:lpstr>Top Ten Errors (7) Failure to use the Same SetID to Submit an Update</vt:lpstr>
      <vt:lpstr>Top Ten Errors (6) DUNS Data do not match Establishment Name and Address</vt:lpstr>
      <vt:lpstr>Top Ten Errors (5) Problems with Non-Proprietary Name field</vt:lpstr>
      <vt:lpstr>Top Ten Errors (5)</vt:lpstr>
      <vt:lpstr>Top Ten Errors (5)</vt:lpstr>
      <vt:lpstr>Top Ten Errors (4) Both Private Label Distributors (PLDs) and their Contract Manufacturers (CMs) must list under their  own NDCs </vt:lpstr>
      <vt:lpstr>Hypothetical Supply Chain Listings</vt:lpstr>
      <vt:lpstr>Top Ten Errors (3) Image Files</vt:lpstr>
      <vt:lpstr>Top Ten Errors (2) Changes Requiring New NDCs</vt:lpstr>
      <vt:lpstr>Top Ten Errors (1) Product Listings Referencing Unregistered Establishments </vt:lpstr>
      <vt:lpstr>Top Ten Errors</vt:lpstr>
      <vt:lpstr>Contact information</vt:lpstr>
      <vt:lpstr>PowerPoint Presentation</vt:lpstr>
    </vt:vector>
  </TitlesOfParts>
  <Company>Sensis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Cory Grabow</dc:creator>
  <cp:lastModifiedBy>Loebach, Paul M</cp:lastModifiedBy>
  <cp:revision>91</cp:revision>
  <cp:lastPrinted>2016-09-16T14:07:01Z</cp:lastPrinted>
  <dcterms:created xsi:type="dcterms:W3CDTF">2015-10-02T20:33:31Z</dcterms:created>
  <dcterms:modified xsi:type="dcterms:W3CDTF">2016-09-23T18:00:54Z</dcterms:modified>
</cp:coreProperties>
</file>